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1"/>
  </p:sldMasterIdLst>
  <p:notesMasterIdLst>
    <p:notesMasterId r:id="rId12"/>
  </p:notesMasterIdLst>
  <p:sldIdLst>
    <p:sldId id="256" r:id="rId2"/>
    <p:sldId id="257" r:id="rId3"/>
    <p:sldId id="258" r:id="rId4"/>
    <p:sldId id="259" r:id="rId5"/>
    <p:sldId id="260" r:id="rId6"/>
    <p:sldId id="261" r:id="rId7"/>
    <p:sldId id="262" r:id="rId8"/>
    <p:sldId id="263" r:id="rId9"/>
    <p:sldId id="414" r:id="rId10"/>
    <p:sldId id="413" r:id="rId11"/>
  </p:sldIdLst>
  <p:sldSz cx="12190413" cy="6859588"/>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544216" algn="l" rtl="0" eaLnBrk="0" fontAlgn="base" hangingPunct="0">
      <a:spcBef>
        <a:spcPct val="0"/>
      </a:spcBef>
      <a:spcAft>
        <a:spcPct val="0"/>
      </a:spcAft>
      <a:defRPr kern="1200">
        <a:solidFill>
          <a:schemeClr val="tx1"/>
        </a:solidFill>
        <a:latin typeface="Arial" charset="0"/>
        <a:ea typeface="+mn-ea"/>
        <a:cs typeface="Arial" charset="0"/>
      </a:defRPr>
    </a:lvl2pPr>
    <a:lvl3pPr marL="1088433" algn="l" rtl="0" eaLnBrk="0" fontAlgn="base" hangingPunct="0">
      <a:spcBef>
        <a:spcPct val="0"/>
      </a:spcBef>
      <a:spcAft>
        <a:spcPct val="0"/>
      </a:spcAft>
      <a:defRPr kern="1200">
        <a:solidFill>
          <a:schemeClr val="tx1"/>
        </a:solidFill>
        <a:latin typeface="Arial" charset="0"/>
        <a:ea typeface="+mn-ea"/>
        <a:cs typeface="Arial" charset="0"/>
      </a:defRPr>
    </a:lvl3pPr>
    <a:lvl4pPr marL="1632649" algn="l" rtl="0" eaLnBrk="0" fontAlgn="base" hangingPunct="0">
      <a:spcBef>
        <a:spcPct val="0"/>
      </a:spcBef>
      <a:spcAft>
        <a:spcPct val="0"/>
      </a:spcAft>
      <a:defRPr kern="1200">
        <a:solidFill>
          <a:schemeClr val="tx1"/>
        </a:solidFill>
        <a:latin typeface="Arial" charset="0"/>
        <a:ea typeface="+mn-ea"/>
        <a:cs typeface="Arial" charset="0"/>
      </a:defRPr>
    </a:lvl4pPr>
    <a:lvl5pPr marL="2176864" algn="l" rtl="0" eaLnBrk="0" fontAlgn="base" hangingPunct="0">
      <a:spcBef>
        <a:spcPct val="0"/>
      </a:spcBef>
      <a:spcAft>
        <a:spcPct val="0"/>
      </a:spcAft>
      <a:defRPr kern="1200">
        <a:solidFill>
          <a:schemeClr val="tx1"/>
        </a:solidFill>
        <a:latin typeface="Arial" charset="0"/>
        <a:ea typeface="+mn-ea"/>
        <a:cs typeface="Arial" charset="0"/>
      </a:defRPr>
    </a:lvl5pPr>
    <a:lvl6pPr marL="2721079" algn="l" defTabSz="1088433" rtl="0" eaLnBrk="1" latinLnBrk="0" hangingPunct="1">
      <a:defRPr kern="1200">
        <a:solidFill>
          <a:schemeClr val="tx1"/>
        </a:solidFill>
        <a:latin typeface="Arial" charset="0"/>
        <a:ea typeface="+mn-ea"/>
        <a:cs typeface="Arial" charset="0"/>
      </a:defRPr>
    </a:lvl6pPr>
    <a:lvl7pPr marL="3265296" algn="l" defTabSz="1088433" rtl="0" eaLnBrk="1" latinLnBrk="0" hangingPunct="1">
      <a:defRPr kern="1200">
        <a:solidFill>
          <a:schemeClr val="tx1"/>
        </a:solidFill>
        <a:latin typeface="Arial" charset="0"/>
        <a:ea typeface="+mn-ea"/>
        <a:cs typeface="Arial" charset="0"/>
      </a:defRPr>
    </a:lvl7pPr>
    <a:lvl8pPr marL="3809512" algn="l" defTabSz="1088433" rtl="0" eaLnBrk="1" latinLnBrk="0" hangingPunct="1">
      <a:defRPr kern="1200">
        <a:solidFill>
          <a:schemeClr val="tx1"/>
        </a:solidFill>
        <a:latin typeface="Arial" charset="0"/>
        <a:ea typeface="+mn-ea"/>
        <a:cs typeface="Arial" charset="0"/>
      </a:defRPr>
    </a:lvl8pPr>
    <a:lvl9pPr marL="4353728" algn="l" defTabSz="108843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p:restoredTop sz="94156"/>
  </p:normalViewPr>
  <p:slideViewPr>
    <p:cSldViewPr>
      <p:cViewPr varScale="1">
        <p:scale>
          <a:sx n="58" d="100"/>
          <a:sy n="58" d="100"/>
        </p:scale>
        <p:origin x="144" y="66"/>
      </p:cViewPr>
      <p:guideLst>
        <p:guide orient="horz" pos="2161"/>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79E69C-3647-4BA0-8CDC-1FA2C3BC11FF}" type="datetimeFigureOut">
              <a:rPr lang="en-GB"/>
              <a:pPr>
                <a:defRPr/>
              </a:pPr>
              <a:t>26/03/2019</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666B58C2-BEDE-45DD-82DD-F781FF7A9752}" type="slidenum">
              <a:rPr lang="en-GB" altLang="en-US"/>
              <a:pPr>
                <a:defRPr/>
              </a:pPr>
              <a:t>‹#›</a:t>
            </a:fld>
            <a:endParaRPr lang="en-GB" altLang="en-US"/>
          </a:p>
        </p:txBody>
      </p:sp>
    </p:spTree>
    <p:extLst>
      <p:ext uri="{BB962C8B-B14F-4D97-AF65-F5344CB8AC3E}">
        <p14:creationId xmlns:p14="http://schemas.microsoft.com/office/powerpoint/2010/main" val="3668875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216" algn="l" rtl="0" eaLnBrk="0" fontAlgn="base" hangingPunct="0">
      <a:spcBef>
        <a:spcPct val="30000"/>
      </a:spcBef>
      <a:spcAft>
        <a:spcPct val="0"/>
      </a:spcAft>
      <a:defRPr sz="1400" kern="1200">
        <a:solidFill>
          <a:schemeClr val="tx1"/>
        </a:solidFill>
        <a:latin typeface="+mn-lt"/>
        <a:ea typeface="+mn-ea"/>
        <a:cs typeface="+mn-cs"/>
      </a:defRPr>
    </a:lvl2pPr>
    <a:lvl3pPr marL="1088433" algn="l" rtl="0" eaLnBrk="0" fontAlgn="base" hangingPunct="0">
      <a:spcBef>
        <a:spcPct val="30000"/>
      </a:spcBef>
      <a:spcAft>
        <a:spcPct val="0"/>
      </a:spcAft>
      <a:defRPr sz="1400" kern="1200">
        <a:solidFill>
          <a:schemeClr val="tx1"/>
        </a:solidFill>
        <a:latin typeface="+mn-lt"/>
        <a:ea typeface="+mn-ea"/>
        <a:cs typeface="+mn-cs"/>
      </a:defRPr>
    </a:lvl3pPr>
    <a:lvl4pPr marL="1632649" algn="l" rtl="0" eaLnBrk="0" fontAlgn="base" hangingPunct="0">
      <a:spcBef>
        <a:spcPct val="30000"/>
      </a:spcBef>
      <a:spcAft>
        <a:spcPct val="0"/>
      </a:spcAft>
      <a:defRPr sz="1400" kern="1200">
        <a:solidFill>
          <a:schemeClr val="tx1"/>
        </a:solidFill>
        <a:latin typeface="+mn-lt"/>
        <a:ea typeface="+mn-ea"/>
        <a:cs typeface="+mn-cs"/>
      </a:defRPr>
    </a:lvl4pPr>
    <a:lvl5pPr marL="2176864" algn="l" rtl="0" eaLnBrk="0" fontAlgn="base" hangingPunct="0">
      <a:spcBef>
        <a:spcPct val="30000"/>
      </a:spcBef>
      <a:spcAft>
        <a:spcPct val="0"/>
      </a:spcAft>
      <a:defRPr sz="1400" kern="1200">
        <a:solidFill>
          <a:schemeClr val="tx1"/>
        </a:solidFill>
        <a:latin typeface="+mn-lt"/>
        <a:ea typeface="+mn-ea"/>
        <a:cs typeface="+mn-cs"/>
      </a:defRPr>
    </a:lvl5pPr>
    <a:lvl6pPr marL="2721079" algn="l" defTabSz="1088433" rtl="0" eaLnBrk="1" latinLnBrk="0" hangingPunct="1">
      <a:defRPr sz="1400" kern="1200">
        <a:solidFill>
          <a:schemeClr val="tx1"/>
        </a:solidFill>
        <a:latin typeface="+mn-lt"/>
        <a:ea typeface="+mn-ea"/>
        <a:cs typeface="+mn-cs"/>
      </a:defRPr>
    </a:lvl6pPr>
    <a:lvl7pPr marL="3265296" algn="l" defTabSz="1088433" rtl="0" eaLnBrk="1" latinLnBrk="0" hangingPunct="1">
      <a:defRPr sz="1400" kern="1200">
        <a:solidFill>
          <a:schemeClr val="tx1"/>
        </a:solidFill>
        <a:latin typeface="+mn-lt"/>
        <a:ea typeface="+mn-ea"/>
        <a:cs typeface="+mn-cs"/>
      </a:defRPr>
    </a:lvl7pPr>
    <a:lvl8pPr marL="3809512" algn="l" defTabSz="1088433" rtl="0" eaLnBrk="1" latinLnBrk="0" hangingPunct="1">
      <a:defRPr sz="1400" kern="1200">
        <a:solidFill>
          <a:schemeClr val="tx1"/>
        </a:solidFill>
        <a:latin typeface="+mn-lt"/>
        <a:ea typeface="+mn-ea"/>
        <a:cs typeface="+mn-cs"/>
      </a:defRPr>
    </a:lvl8pPr>
    <a:lvl9pPr marL="4353728" algn="l" defTabSz="10884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Enables people to express the issues that are important to them </a:t>
            </a:r>
          </a:p>
          <a:p>
            <a:pPr lvl="0"/>
            <a:r>
              <a:rPr lang="en-US" sz="1400" dirty="0"/>
              <a:t>Creates space for listening, collaboration and sharing of issues and ideas </a:t>
            </a:r>
          </a:p>
          <a:p>
            <a:pPr lvl="0"/>
            <a:r>
              <a:rPr lang="en-US" sz="1400" dirty="0"/>
              <a:t>People can share their opinion on debates (like or dislike)</a:t>
            </a:r>
          </a:p>
          <a:p>
            <a:r>
              <a:rPr lang="en-GB" sz="1400" dirty="0"/>
              <a:t> </a:t>
            </a:r>
            <a:r>
              <a:rPr lang="pt-PT" sz="1400" dirty="0" err="1"/>
              <a:t>All</a:t>
            </a:r>
            <a:r>
              <a:rPr lang="pt-PT" sz="1400" dirty="0"/>
              <a:t> </a:t>
            </a:r>
            <a:r>
              <a:rPr lang="pt-PT" sz="1400" dirty="0" err="1"/>
              <a:t>discussions</a:t>
            </a:r>
            <a:r>
              <a:rPr lang="pt-PT" sz="1400" dirty="0"/>
              <a:t> </a:t>
            </a:r>
            <a:r>
              <a:rPr lang="pt-PT" sz="1400" dirty="0" err="1"/>
              <a:t>have</a:t>
            </a:r>
            <a:r>
              <a:rPr lang="pt-PT" sz="1400" dirty="0"/>
              <a:t> a </a:t>
            </a:r>
            <a:r>
              <a:rPr lang="pt-PT" sz="1400" dirty="0" err="1"/>
              <a:t>comments</a:t>
            </a:r>
            <a:r>
              <a:rPr lang="pt-PT" sz="1400" dirty="0"/>
              <a:t> </a:t>
            </a:r>
            <a:r>
              <a:rPr lang="pt-PT" sz="1400" dirty="0" err="1"/>
              <a:t>section</a:t>
            </a:r>
            <a:r>
              <a:rPr lang="pt-PT" sz="1400" dirty="0"/>
              <a:t> </a:t>
            </a:r>
            <a:r>
              <a:rPr lang="pt-PT" sz="1400" dirty="0" err="1"/>
              <a:t>where</a:t>
            </a:r>
            <a:r>
              <a:rPr lang="pt-PT" sz="1400" dirty="0"/>
              <a:t> </a:t>
            </a:r>
            <a:r>
              <a:rPr lang="pt-PT" sz="1400" dirty="0" err="1"/>
              <a:t>users</a:t>
            </a:r>
            <a:r>
              <a:rPr lang="pt-PT" sz="1400" dirty="0"/>
              <a:t> can debate. </a:t>
            </a:r>
            <a:r>
              <a:rPr lang="pt-PT" sz="1400" dirty="0" err="1"/>
              <a:t>Comments</a:t>
            </a:r>
            <a:r>
              <a:rPr lang="pt-PT" sz="1400" dirty="0"/>
              <a:t> can </a:t>
            </a:r>
            <a:r>
              <a:rPr lang="pt-PT" sz="1400" dirty="0" err="1"/>
              <a:t>also</a:t>
            </a:r>
            <a:r>
              <a:rPr lang="pt-PT" sz="1400" dirty="0"/>
              <a:t> </a:t>
            </a:r>
            <a:r>
              <a:rPr lang="pt-PT" sz="1400" dirty="0" err="1"/>
              <a:t>be</a:t>
            </a:r>
            <a:r>
              <a:rPr lang="pt-PT" sz="1400" dirty="0"/>
              <a:t> </a:t>
            </a:r>
            <a:r>
              <a:rPr lang="pt-PT" sz="1400" dirty="0" err="1"/>
              <a:t>liked</a:t>
            </a:r>
            <a:r>
              <a:rPr lang="pt-PT" sz="1400" dirty="0"/>
              <a:t> </a:t>
            </a:r>
            <a:r>
              <a:rPr lang="pt-PT" sz="1400" dirty="0" err="1"/>
              <a:t>or</a:t>
            </a:r>
            <a:r>
              <a:rPr lang="pt-PT" sz="1400" dirty="0"/>
              <a:t> </a:t>
            </a:r>
            <a:r>
              <a:rPr lang="pt-PT" sz="1400" dirty="0" err="1"/>
              <a:t>disliked</a:t>
            </a:r>
            <a:r>
              <a:rPr lang="pt-PT" sz="1400" dirty="0"/>
              <a:t>.</a:t>
            </a:r>
            <a:endParaRPr lang="en-US" sz="1400" dirty="0"/>
          </a:p>
          <a:p>
            <a:r>
              <a:rPr lang="pt-PT" sz="1400" dirty="0" err="1"/>
              <a:t>Officers</a:t>
            </a:r>
            <a:r>
              <a:rPr lang="pt-PT" sz="1400" dirty="0"/>
              <a:t> can open a debate, as </a:t>
            </a:r>
            <a:r>
              <a:rPr lang="pt-PT" sz="1400" dirty="0" err="1"/>
              <a:t>well</a:t>
            </a:r>
            <a:r>
              <a:rPr lang="pt-PT" sz="1400" dirty="0"/>
              <a:t> as </a:t>
            </a:r>
            <a:r>
              <a:rPr lang="pt-PT" sz="1400" dirty="0" err="1"/>
              <a:t>respond</a:t>
            </a:r>
            <a:r>
              <a:rPr lang="pt-PT" sz="1400" dirty="0"/>
              <a:t> to </a:t>
            </a:r>
            <a:r>
              <a:rPr lang="pt-PT" sz="1400" dirty="0" err="1"/>
              <a:t>any</a:t>
            </a:r>
            <a:r>
              <a:rPr lang="pt-PT" sz="1400" dirty="0"/>
              <a:t> </a:t>
            </a:r>
            <a:r>
              <a:rPr lang="pt-PT" sz="1400" dirty="0" err="1"/>
              <a:t>comments</a:t>
            </a:r>
            <a:r>
              <a:rPr lang="pt-PT" sz="1400" dirty="0"/>
              <a:t>. </a:t>
            </a:r>
            <a:r>
              <a:rPr lang="pt-PT" sz="1400" dirty="0" err="1"/>
              <a:t>Their</a:t>
            </a:r>
            <a:r>
              <a:rPr lang="pt-PT" sz="1400" dirty="0"/>
              <a:t> input </a:t>
            </a:r>
            <a:r>
              <a:rPr lang="pt-PT" sz="1400" dirty="0" err="1"/>
              <a:t>is</a:t>
            </a:r>
            <a:r>
              <a:rPr lang="pt-PT" sz="1400" dirty="0"/>
              <a:t> </a:t>
            </a:r>
            <a:r>
              <a:rPr lang="pt-PT" sz="1400" dirty="0" err="1"/>
              <a:t>highlighted</a:t>
            </a:r>
            <a:r>
              <a:rPr lang="pt-PT" sz="1400" dirty="0"/>
              <a:t> to </a:t>
            </a:r>
            <a:r>
              <a:rPr lang="pt-PT" sz="1400" dirty="0" err="1"/>
              <a:t>give</a:t>
            </a:r>
            <a:r>
              <a:rPr lang="pt-PT" sz="1400" dirty="0"/>
              <a:t> </a:t>
            </a:r>
            <a:r>
              <a:rPr lang="pt-PT" sz="1400" dirty="0" err="1"/>
              <a:t>them</a:t>
            </a:r>
            <a:r>
              <a:rPr lang="pt-PT" sz="1400" dirty="0"/>
              <a:t> more </a:t>
            </a:r>
            <a:r>
              <a:rPr lang="pt-PT" sz="1400" dirty="0" err="1"/>
              <a:t>visibility</a:t>
            </a:r>
            <a:endParaRPr lang="en-US" sz="1400" dirty="0"/>
          </a:p>
          <a:p>
            <a:endParaRPr lang="en-US" dirty="0"/>
          </a:p>
        </p:txBody>
      </p:sp>
      <p:sp>
        <p:nvSpPr>
          <p:cNvPr id="4" name="Slide Number Placeholder 3"/>
          <p:cNvSpPr>
            <a:spLocks noGrp="1"/>
          </p:cNvSpPr>
          <p:nvPr>
            <p:ph type="sldNum" sz="quarter" idx="5"/>
          </p:nvPr>
        </p:nvSpPr>
        <p:spPr/>
        <p:txBody>
          <a:bodyPr/>
          <a:lstStyle/>
          <a:p>
            <a:pPr>
              <a:defRPr/>
            </a:pPr>
            <a:fld id="{666B58C2-BEDE-45DD-82DD-F781FF7A9752}" type="slidenum">
              <a:rPr lang="en-GB" altLang="en-US" smtClean="0"/>
              <a:pPr>
                <a:defRPr/>
              </a:pPr>
              <a:t>3</a:t>
            </a:fld>
            <a:endParaRPr lang="en-GB" altLang="en-US"/>
          </a:p>
        </p:txBody>
      </p:sp>
    </p:spTree>
    <p:extLst>
      <p:ext uri="{BB962C8B-B14F-4D97-AF65-F5344CB8AC3E}">
        <p14:creationId xmlns:p14="http://schemas.microsoft.com/office/powerpoint/2010/main" val="129340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t-IT" sz="1400" dirty="0"/>
              <a:t>People can </a:t>
            </a:r>
            <a:r>
              <a:rPr lang="it-IT" sz="1400" dirty="0" err="1"/>
              <a:t>submit</a:t>
            </a:r>
            <a:r>
              <a:rPr lang="it-IT" sz="1400" dirty="0"/>
              <a:t> </a:t>
            </a:r>
            <a:r>
              <a:rPr lang="it-IT" sz="1400" dirty="0" err="1"/>
              <a:t>proposals</a:t>
            </a:r>
            <a:r>
              <a:rPr lang="it-IT" sz="1400" dirty="0"/>
              <a:t> </a:t>
            </a:r>
            <a:r>
              <a:rPr lang="it-IT" sz="1400" dirty="0" err="1"/>
              <a:t>at</a:t>
            </a:r>
            <a:r>
              <a:rPr lang="it-IT" sz="1400" dirty="0"/>
              <a:t> </a:t>
            </a:r>
            <a:r>
              <a:rPr lang="it-IT" sz="1400" dirty="0" err="1"/>
              <a:t>any</a:t>
            </a:r>
            <a:r>
              <a:rPr lang="it-IT" sz="1400" dirty="0"/>
              <a:t> time on a </a:t>
            </a:r>
            <a:r>
              <a:rPr lang="it-IT" sz="1400" dirty="0" err="1"/>
              <a:t>subject</a:t>
            </a:r>
            <a:r>
              <a:rPr lang="it-IT" sz="1400" dirty="0"/>
              <a:t> or </a:t>
            </a:r>
            <a:r>
              <a:rPr lang="it-IT" sz="1400" dirty="0" err="1"/>
              <a:t>issue</a:t>
            </a:r>
            <a:r>
              <a:rPr lang="it-IT" sz="1400" dirty="0"/>
              <a:t>  </a:t>
            </a:r>
            <a:endParaRPr lang="en-US" sz="1400" dirty="0"/>
          </a:p>
          <a:p>
            <a:pPr lvl="0"/>
            <a:r>
              <a:rPr lang="it-IT" sz="1400" dirty="0" err="1"/>
              <a:t>Proposals</a:t>
            </a:r>
            <a:r>
              <a:rPr lang="it-IT" sz="1400" dirty="0"/>
              <a:t> can </a:t>
            </a:r>
            <a:r>
              <a:rPr lang="it-IT" sz="1400" dirty="0" err="1"/>
              <a:t>gather</a:t>
            </a:r>
            <a:r>
              <a:rPr lang="it-IT" sz="1400" dirty="0"/>
              <a:t> ‘</a:t>
            </a:r>
            <a:r>
              <a:rPr lang="it-IT" sz="1400" dirty="0" err="1"/>
              <a:t>supports</a:t>
            </a:r>
            <a:r>
              <a:rPr lang="it-IT" sz="1400" dirty="0"/>
              <a:t>’  up to an </a:t>
            </a:r>
            <a:r>
              <a:rPr lang="it-IT" sz="1400" dirty="0" err="1"/>
              <a:t>agreed</a:t>
            </a:r>
            <a:r>
              <a:rPr lang="it-IT" sz="1400" dirty="0"/>
              <a:t> </a:t>
            </a:r>
            <a:r>
              <a:rPr lang="it-IT" sz="1400" dirty="0" err="1"/>
              <a:t>threshold</a:t>
            </a:r>
            <a:r>
              <a:rPr lang="it-IT" sz="1400" dirty="0"/>
              <a:t>. </a:t>
            </a:r>
          </a:p>
          <a:p>
            <a:pPr lvl="0"/>
            <a:r>
              <a:rPr lang="it-IT" sz="1400" dirty="0" err="1"/>
              <a:t>When</a:t>
            </a:r>
            <a:r>
              <a:rPr lang="it-IT" sz="1400" dirty="0"/>
              <a:t> the </a:t>
            </a:r>
            <a:r>
              <a:rPr lang="it-IT" sz="1400" dirty="0" err="1"/>
              <a:t>threshold</a:t>
            </a:r>
            <a:r>
              <a:rPr lang="it-IT" sz="1400" dirty="0"/>
              <a:t> </a:t>
            </a:r>
            <a:r>
              <a:rPr lang="it-IT" sz="1400" dirty="0" err="1"/>
              <a:t>is</a:t>
            </a:r>
            <a:r>
              <a:rPr lang="it-IT" sz="1400" dirty="0"/>
              <a:t> </a:t>
            </a:r>
            <a:r>
              <a:rPr lang="it-IT" sz="1400" dirty="0" err="1"/>
              <a:t>reached</a:t>
            </a:r>
            <a:r>
              <a:rPr lang="it-IT" sz="1400" dirty="0"/>
              <a:t>, the </a:t>
            </a:r>
            <a:r>
              <a:rPr lang="it-IT" sz="1400" dirty="0" err="1"/>
              <a:t>proposals</a:t>
            </a:r>
            <a:r>
              <a:rPr lang="it-IT" sz="1400" dirty="0"/>
              <a:t> can be </a:t>
            </a:r>
            <a:r>
              <a:rPr lang="it-IT" sz="1400" dirty="0" err="1"/>
              <a:t>moved</a:t>
            </a:r>
            <a:r>
              <a:rPr lang="it-IT" sz="1400" dirty="0"/>
              <a:t> to the </a:t>
            </a:r>
            <a:r>
              <a:rPr lang="it-IT" sz="1400" dirty="0" err="1"/>
              <a:t>voting</a:t>
            </a:r>
            <a:r>
              <a:rPr lang="it-IT" sz="1400" dirty="0"/>
              <a:t> </a:t>
            </a:r>
            <a:r>
              <a:rPr lang="it-IT" sz="1400" dirty="0" err="1"/>
              <a:t>section</a:t>
            </a:r>
            <a:r>
              <a:rPr lang="it-IT" sz="1400" dirty="0"/>
              <a:t>, </a:t>
            </a:r>
            <a:r>
              <a:rPr lang="it-IT" sz="1400" dirty="0" err="1"/>
              <a:t>where</a:t>
            </a:r>
            <a:r>
              <a:rPr lang="it-IT" sz="1400" dirty="0"/>
              <a:t> a vote can be </a:t>
            </a:r>
            <a:r>
              <a:rPr lang="it-IT" sz="1400" dirty="0" err="1"/>
              <a:t>taken</a:t>
            </a:r>
            <a:r>
              <a:rPr lang="it-IT" sz="1400" dirty="0"/>
              <a:t> for or </a:t>
            </a:r>
            <a:r>
              <a:rPr lang="it-IT" sz="1400" dirty="0" err="1"/>
              <a:t>against</a:t>
            </a:r>
            <a:r>
              <a:rPr lang="it-IT" sz="1400" dirty="0"/>
              <a:t> the </a:t>
            </a:r>
            <a:r>
              <a:rPr lang="it-IT" sz="1400" dirty="0" err="1"/>
              <a:t>proposal</a:t>
            </a:r>
            <a:r>
              <a:rPr lang="it-IT" sz="1400" dirty="0"/>
              <a:t>, or be </a:t>
            </a:r>
            <a:r>
              <a:rPr lang="it-IT" sz="1400" dirty="0" err="1"/>
              <a:t>directly</a:t>
            </a:r>
            <a:r>
              <a:rPr lang="it-IT" sz="1400" dirty="0"/>
              <a:t> </a:t>
            </a:r>
            <a:r>
              <a:rPr lang="it-IT" sz="1400" dirty="0" err="1"/>
              <a:t>considered</a:t>
            </a:r>
            <a:r>
              <a:rPr lang="it-IT" sz="1400" dirty="0"/>
              <a:t> to be </a:t>
            </a:r>
            <a:r>
              <a:rPr lang="it-IT" sz="1400" dirty="0" err="1"/>
              <a:t>carried</a:t>
            </a:r>
            <a:r>
              <a:rPr lang="it-IT" sz="1400" dirty="0"/>
              <a:t> out by the public body</a:t>
            </a:r>
            <a:endParaRPr lang="en-US" sz="1400" dirty="0"/>
          </a:p>
          <a:p>
            <a:pPr lvl="0"/>
            <a:r>
              <a:rPr lang="it-IT" sz="1400" dirty="0" err="1"/>
              <a:t>Proposals</a:t>
            </a:r>
            <a:r>
              <a:rPr lang="it-IT" sz="1400" dirty="0"/>
              <a:t> can include </a:t>
            </a:r>
            <a:r>
              <a:rPr lang="it-IT" sz="1400" dirty="0" err="1"/>
              <a:t>tags</a:t>
            </a:r>
            <a:r>
              <a:rPr lang="it-IT" sz="1400" dirty="0"/>
              <a:t>, images, </a:t>
            </a:r>
            <a:r>
              <a:rPr lang="it-IT" sz="1400" dirty="0" err="1"/>
              <a:t>documentation</a:t>
            </a:r>
            <a:r>
              <a:rPr lang="it-IT" sz="1400" dirty="0"/>
              <a:t>, </a:t>
            </a:r>
            <a:r>
              <a:rPr lang="it-IT" sz="1400" dirty="0" err="1"/>
              <a:t>videos</a:t>
            </a:r>
            <a:r>
              <a:rPr lang="it-IT" sz="1400" dirty="0"/>
              <a:t>, </a:t>
            </a:r>
            <a:r>
              <a:rPr lang="it-IT" sz="1400" dirty="0" err="1"/>
              <a:t>map</a:t>
            </a:r>
            <a:r>
              <a:rPr lang="it-IT" sz="1400" dirty="0"/>
              <a:t> location or </a:t>
            </a:r>
            <a:r>
              <a:rPr lang="it-IT" sz="1400" dirty="0" err="1"/>
              <a:t>other</a:t>
            </a:r>
            <a:r>
              <a:rPr lang="it-IT" sz="1400" dirty="0"/>
              <a:t> </a:t>
            </a:r>
            <a:r>
              <a:rPr lang="it-IT" sz="1400" dirty="0" err="1"/>
              <a:t>relevant</a:t>
            </a:r>
            <a:r>
              <a:rPr lang="it-IT" sz="1400" dirty="0"/>
              <a:t> information.</a:t>
            </a:r>
            <a:endParaRPr lang="en-US" sz="1400" dirty="0"/>
          </a:p>
          <a:p>
            <a:pPr lvl="0"/>
            <a:r>
              <a:rPr lang="it-IT" sz="1400" dirty="0" err="1"/>
              <a:t>There</a:t>
            </a:r>
            <a:r>
              <a:rPr lang="it-IT" sz="1400" dirty="0"/>
              <a:t> </a:t>
            </a:r>
            <a:r>
              <a:rPr lang="it-IT" sz="1400" dirty="0" err="1"/>
              <a:t>is</a:t>
            </a:r>
            <a:r>
              <a:rPr lang="it-IT" sz="1400" dirty="0"/>
              <a:t> </a:t>
            </a:r>
            <a:r>
              <a:rPr lang="it-IT" sz="1400" dirty="0" err="1"/>
              <a:t>comment</a:t>
            </a:r>
            <a:r>
              <a:rPr lang="it-IT" sz="1400" dirty="0"/>
              <a:t> </a:t>
            </a:r>
            <a:r>
              <a:rPr lang="it-IT" sz="1400" dirty="0" err="1"/>
              <a:t>space</a:t>
            </a:r>
            <a:r>
              <a:rPr lang="it-IT" sz="1400" dirty="0"/>
              <a:t> </a:t>
            </a:r>
            <a:r>
              <a:rPr lang="it-IT" sz="1400" dirty="0" err="1"/>
              <a:t>where</a:t>
            </a:r>
            <a:r>
              <a:rPr lang="it-IT" sz="1400" dirty="0"/>
              <a:t> </a:t>
            </a:r>
            <a:r>
              <a:rPr lang="it-IT" sz="1400" dirty="0" err="1"/>
              <a:t>anyone</a:t>
            </a:r>
            <a:r>
              <a:rPr lang="it-IT" sz="1400" dirty="0"/>
              <a:t> can </a:t>
            </a:r>
            <a:r>
              <a:rPr lang="it-IT" sz="1400" dirty="0" err="1"/>
              <a:t>discuss</a:t>
            </a:r>
            <a:r>
              <a:rPr lang="it-IT" sz="1400" dirty="0"/>
              <a:t> the </a:t>
            </a:r>
            <a:r>
              <a:rPr lang="it-IT" sz="1400" dirty="0" err="1"/>
              <a:t>proposal</a:t>
            </a:r>
            <a:r>
              <a:rPr lang="it-IT" sz="1400" dirty="0"/>
              <a:t>, </a:t>
            </a:r>
            <a:r>
              <a:rPr lang="it-IT" sz="1400" dirty="0" err="1"/>
              <a:t>as</a:t>
            </a:r>
            <a:r>
              <a:rPr lang="it-IT" sz="1400" dirty="0"/>
              <a:t> </a:t>
            </a:r>
            <a:r>
              <a:rPr lang="it-IT" sz="1400" dirty="0" err="1"/>
              <a:t>well</a:t>
            </a:r>
            <a:r>
              <a:rPr lang="it-IT" sz="1400" dirty="0"/>
              <a:t> </a:t>
            </a:r>
            <a:r>
              <a:rPr lang="it-IT" sz="1400" dirty="0" err="1"/>
              <a:t>as</a:t>
            </a:r>
            <a:r>
              <a:rPr lang="it-IT" sz="1400" dirty="0"/>
              <a:t> vote on </a:t>
            </a:r>
            <a:r>
              <a:rPr lang="it-IT" sz="1400" dirty="0" err="1"/>
              <a:t>comments</a:t>
            </a:r>
            <a:r>
              <a:rPr lang="it-IT" sz="1400" dirty="0"/>
              <a:t> </a:t>
            </a:r>
            <a:endParaRPr lang="en-US" sz="1400" dirty="0"/>
          </a:p>
          <a:p>
            <a:endParaRPr lang="en-US" dirty="0"/>
          </a:p>
        </p:txBody>
      </p:sp>
      <p:sp>
        <p:nvSpPr>
          <p:cNvPr id="4" name="Slide Number Placeholder 3"/>
          <p:cNvSpPr>
            <a:spLocks noGrp="1"/>
          </p:cNvSpPr>
          <p:nvPr>
            <p:ph type="sldNum" sz="quarter" idx="5"/>
          </p:nvPr>
        </p:nvSpPr>
        <p:spPr/>
        <p:txBody>
          <a:bodyPr/>
          <a:lstStyle/>
          <a:p>
            <a:pPr>
              <a:defRPr/>
            </a:pPr>
            <a:fld id="{666B58C2-BEDE-45DD-82DD-F781FF7A9752}" type="slidenum">
              <a:rPr lang="en-GB" altLang="en-US" smtClean="0"/>
              <a:pPr>
                <a:defRPr/>
              </a:pPr>
              <a:t>4</a:t>
            </a:fld>
            <a:endParaRPr lang="en-GB" altLang="en-US"/>
          </a:p>
        </p:txBody>
      </p:sp>
    </p:spTree>
    <p:extLst>
      <p:ext uri="{BB962C8B-B14F-4D97-AF65-F5344CB8AC3E}">
        <p14:creationId xmlns:p14="http://schemas.microsoft.com/office/powerpoint/2010/main" val="268321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voting module allows people to vote on citizen’s proposals</a:t>
            </a:r>
          </a:p>
          <a:p>
            <a:pPr lvl="0"/>
            <a:r>
              <a:rPr lang="en-US" dirty="0"/>
              <a:t>The local authority may ask citizens to vote on specific options within a proposal </a:t>
            </a:r>
          </a:p>
          <a:p>
            <a:pPr lvl="0"/>
            <a:r>
              <a:rPr lang="en-US" dirty="0"/>
              <a:t>Each of the voting options can include images, text, videos, etc. </a:t>
            </a:r>
          </a:p>
          <a:p>
            <a:pPr lvl="0"/>
            <a:r>
              <a:rPr lang="en-US" dirty="0"/>
              <a:t>Voting can be configured to involve all users, or only users in certain local authority areas</a:t>
            </a:r>
          </a:p>
          <a:p>
            <a:endParaRPr lang="en-US" dirty="0"/>
          </a:p>
        </p:txBody>
      </p:sp>
      <p:sp>
        <p:nvSpPr>
          <p:cNvPr id="4" name="Slide Number Placeholder 3"/>
          <p:cNvSpPr>
            <a:spLocks noGrp="1"/>
          </p:cNvSpPr>
          <p:nvPr>
            <p:ph type="sldNum" sz="quarter" idx="5"/>
          </p:nvPr>
        </p:nvSpPr>
        <p:spPr/>
        <p:txBody>
          <a:bodyPr/>
          <a:lstStyle/>
          <a:p>
            <a:pPr>
              <a:defRPr/>
            </a:pPr>
            <a:fld id="{666B58C2-BEDE-45DD-82DD-F781FF7A9752}" type="slidenum">
              <a:rPr lang="en-GB" altLang="en-US" smtClean="0"/>
              <a:pPr>
                <a:defRPr/>
              </a:pPr>
              <a:t>5</a:t>
            </a:fld>
            <a:endParaRPr lang="en-GB" altLang="en-US"/>
          </a:p>
        </p:txBody>
      </p:sp>
    </p:spTree>
    <p:extLst>
      <p:ext uri="{BB962C8B-B14F-4D97-AF65-F5344CB8AC3E}">
        <p14:creationId xmlns:p14="http://schemas.microsoft.com/office/powerpoint/2010/main" val="33693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it-IT" sz="1400" dirty="0"/>
              <a:t>A </a:t>
            </a:r>
            <a:r>
              <a:rPr lang="it-IT" sz="1400" dirty="0" err="1"/>
              <a:t>space</a:t>
            </a:r>
            <a:r>
              <a:rPr lang="it-IT" sz="1400" dirty="0"/>
              <a:t> to propose and </a:t>
            </a:r>
            <a:r>
              <a:rPr lang="it-IT" sz="1400" dirty="0" err="1"/>
              <a:t>discuss</a:t>
            </a:r>
            <a:r>
              <a:rPr lang="it-IT" sz="1400" dirty="0"/>
              <a:t> </a:t>
            </a:r>
            <a:r>
              <a:rPr lang="it-IT" sz="1400" dirty="0" err="1"/>
              <a:t>legislation</a:t>
            </a:r>
            <a:r>
              <a:rPr lang="it-IT" sz="1400" dirty="0"/>
              <a:t> and open </a:t>
            </a:r>
            <a:r>
              <a:rPr lang="it-IT" sz="1400" dirty="0" err="1"/>
              <a:t>documents</a:t>
            </a:r>
            <a:r>
              <a:rPr lang="it-IT" sz="1400" dirty="0"/>
              <a:t> for </a:t>
            </a:r>
            <a:r>
              <a:rPr lang="it-IT" sz="1400" dirty="0" err="1"/>
              <a:t>consultation</a:t>
            </a:r>
            <a:endParaRPr lang="en-US" sz="1400" dirty="0"/>
          </a:p>
          <a:p>
            <a:pPr lvl="0"/>
            <a:r>
              <a:rPr lang="it-IT" sz="1400" dirty="0" err="1"/>
              <a:t>Carried</a:t>
            </a:r>
            <a:r>
              <a:rPr lang="it-IT" sz="1400" dirty="0"/>
              <a:t> out </a:t>
            </a:r>
            <a:r>
              <a:rPr lang="it-IT" sz="1400" dirty="0" err="1"/>
              <a:t>mainly</a:t>
            </a:r>
            <a:r>
              <a:rPr lang="it-IT" sz="1400" dirty="0"/>
              <a:t> in </a:t>
            </a:r>
            <a:r>
              <a:rPr lang="it-IT" sz="1400" dirty="0" err="1"/>
              <a:t>three</a:t>
            </a:r>
            <a:r>
              <a:rPr lang="it-IT" sz="1400" dirty="0"/>
              <a:t> </a:t>
            </a:r>
            <a:r>
              <a:rPr lang="it-IT" sz="1400" dirty="0" err="1"/>
              <a:t>phases</a:t>
            </a:r>
            <a:r>
              <a:rPr lang="it-IT" sz="1400" dirty="0"/>
              <a:t>:</a:t>
            </a:r>
          </a:p>
          <a:p>
            <a:pPr marL="0" indent="0">
              <a:buNone/>
            </a:pPr>
            <a:endParaRPr lang="it-IT" sz="1400" dirty="0"/>
          </a:p>
          <a:p>
            <a:pPr marL="987453" lvl="1" indent="-457154">
              <a:buFont typeface="+mj-lt"/>
              <a:buAutoNum type="arabicPeriod"/>
            </a:pPr>
            <a:r>
              <a:rPr lang="it-IT" sz="1400" u="sng" dirty="0" err="1"/>
              <a:t>Phase</a:t>
            </a:r>
            <a:r>
              <a:rPr lang="it-IT" sz="1400" u="sng" dirty="0"/>
              <a:t> </a:t>
            </a:r>
            <a:r>
              <a:rPr lang="it-IT" sz="1400" u="sng" dirty="0" err="1"/>
              <a:t>One</a:t>
            </a:r>
            <a:endParaRPr lang="en-US" sz="1400" u="sng" dirty="0"/>
          </a:p>
          <a:p>
            <a:pPr lvl="1"/>
            <a:r>
              <a:rPr lang="it-IT" sz="1400" dirty="0" err="1"/>
              <a:t>May</a:t>
            </a:r>
            <a:r>
              <a:rPr lang="it-IT" sz="1400" dirty="0"/>
              <a:t> </a:t>
            </a:r>
            <a:r>
              <a:rPr lang="it-IT" sz="1400" dirty="0" err="1"/>
              <a:t>consist</a:t>
            </a:r>
            <a:r>
              <a:rPr lang="it-IT" sz="1400" dirty="0"/>
              <a:t> of an </a:t>
            </a:r>
            <a:r>
              <a:rPr lang="it-IT" sz="1400" dirty="0" err="1"/>
              <a:t>initial</a:t>
            </a:r>
            <a:r>
              <a:rPr lang="it-IT" sz="1400" dirty="0"/>
              <a:t> </a:t>
            </a:r>
            <a:r>
              <a:rPr lang="it-IT" sz="1400" dirty="0" err="1"/>
              <a:t>discussion</a:t>
            </a:r>
            <a:r>
              <a:rPr lang="it-IT" sz="1400" dirty="0"/>
              <a:t>. </a:t>
            </a:r>
            <a:r>
              <a:rPr lang="it-IT" sz="1400" dirty="0" err="1"/>
              <a:t>It</a:t>
            </a:r>
            <a:r>
              <a:rPr lang="it-IT" sz="1400" dirty="0"/>
              <a:t> </a:t>
            </a:r>
            <a:r>
              <a:rPr lang="it-IT" sz="1400" dirty="0" err="1"/>
              <a:t>is</a:t>
            </a:r>
            <a:r>
              <a:rPr lang="it-IT" sz="1400" dirty="0"/>
              <a:t> common to use </a:t>
            </a:r>
            <a:r>
              <a:rPr lang="it-IT" sz="1400" dirty="0" err="1"/>
              <a:t>this</a:t>
            </a:r>
            <a:r>
              <a:rPr lang="it-IT" sz="1400" dirty="0"/>
              <a:t> </a:t>
            </a:r>
            <a:r>
              <a:rPr lang="it-IT" sz="1400" dirty="0" err="1"/>
              <a:t>phase</a:t>
            </a:r>
            <a:r>
              <a:rPr lang="it-IT" sz="1400" dirty="0"/>
              <a:t> </a:t>
            </a:r>
            <a:r>
              <a:rPr lang="it-IT" sz="1400" dirty="0" err="1"/>
              <a:t>when</a:t>
            </a:r>
            <a:r>
              <a:rPr lang="it-IT" sz="1400" dirty="0"/>
              <a:t> the </a:t>
            </a:r>
            <a:r>
              <a:rPr lang="it-IT" sz="1400" dirty="0" err="1"/>
              <a:t>process</a:t>
            </a:r>
            <a:r>
              <a:rPr lang="it-IT" sz="1400" dirty="0"/>
              <a:t> </a:t>
            </a:r>
            <a:r>
              <a:rPr lang="it-IT" sz="1400" dirty="0" err="1"/>
              <a:t>begins</a:t>
            </a:r>
            <a:r>
              <a:rPr lang="it-IT" sz="1400" dirty="0"/>
              <a:t> and no </a:t>
            </a:r>
            <a:r>
              <a:rPr lang="it-IT" sz="1400" dirty="0" err="1"/>
              <a:t>initial</a:t>
            </a:r>
            <a:r>
              <a:rPr lang="it-IT" sz="1400" dirty="0"/>
              <a:t> </a:t>
            </a:r>
            <a:r>
              <a:rPr lang="it-IT" sz="1400" dirty="0" err="1"/>
              <a:t>document</a:t>
            </a:r>
            <a:r>
              <a:rPr lang="it-IT" sz="1400" dirty="0"/>
              <a:t> </a:t>
            </a:r>
            <a:r>
              <a:rPr lang="it-IT" sz="1400" dirty="0" err="1"/>
              <a:t>is</a:t>
            </a:r>
            <a:r>
              <a:rPr lang="it-IT" sz="1400" dirty="0"/>
              <a:t> </a:t>
            </a:r>
            <a:r>
              <a:rPr lang="it-IT" sz="1400" dirty="0" err="1"/>
              <a:t>available</a:t>
            </a:r>
            <a:r>
              <a:rPr lang="it-IT" sz="1400" dirty="0"/>
              <a:t>. </a:t>
            </a:r>
            <a:r>
              <a:rPr lang="it-IT" sz="1400" dirty="0" err="1"/>
              <a:t>It</a:t>
            </a:r>
            <a:r>
              <a:rPr lang="it-IT" sz="1400" dirty="0"/>
              <a:t> </a:t>
            </a:r>
            <a:r>
              <a:rPr lang="it-IT" sz="1400" dirty="0" err="1"/>
              <a:t>is</a:t>
            </a:r>
            <a:r>
              <a:rPr lang="it-IT" sz="1400" dirty="0"/>
              <a:t> </a:t>
            </a:r>
            <a:r>
              <a:rPr lang="it-IT" sz="1400" dirty="0" err="1"/>
              <a:t>useful</a:t>
            </a:r>
            <a:r>
              <a:rPr lang="it-IT" sz="1400" dirty="0"/>
              <a:t> for </a:t>
            </a:r>
            <a:r>
              <a:rPr lang="it-IT" sz="1400" dirty="0" err="1"/>
              <a:t>deciding</a:t>
            </a:r>
            <a:r>
              <a:rPr lang="it-IT" sz="1400" dirty="0"/>
              <a:t> the </a:t>
            </a:r>
            <a:r>
              <a:rPr lang="it-IT" sz="1400" dirty="0" err="1"/>
              <a:t>main</a:t>
            </a:r>
            <a:r>
              <a:rPr lang="it-IT" sz="1400" dirty="0"/>
              <a:t> </a:t>
            </a:r>
            <a:r>
              <a:rPr lang="it-IT" sz="1400" dirty="0" err="1"/>
              <a:t>issues</a:t>
            </a:r>
            <a:r>
              <a:rPr lang="it-IT" sz="1400" dirty="0"/>
              <a:t> to be </a:t>
            </a:r>
            <a:r>
              <a:rPr lang="it-IT" sz="1400" dirty="0" err="1"/>
              <a:t>addressed</a:t>
            </a:r>
            <a:r>
              <a:rPr lang="it-IT" sz="1400" dirty="0"/>
              <a:t> and </a:t>
            </a:r>
            <a:r>
              <a:rPr lang="it-IT" sz="1400" dirty="0" err="1"/>
              <a:t>steering</a:t>
            </a:r>
            <a:r>
              <a:rPr lang="it-IT" sz="1400" dirty="0"/>
              <a:t> the </a:t>
            </a:r>
            <a:r>
              <a:rPr lang="it-IT" sz="1400" dirty="0" err="1"/>
              <a:t>process</a:t>
            </a:r>
            <a:r>
              <a:rPr lang="it-IT" sz="1400" dirty="0"/>
              <a:t> in the </a:t>
            </a:r>
            <a:r>
              <a:rPr lang="it-IT" sz="1400" dirty="0" err="1"/>
              <a:t>most</a:t>
            </a:r>
            <a:r>
              <a:rPr lang="it-IT" sz="1400" dirty="0"/>
              <a:t> appropriate </a:t>
            </a:r>
            <a:r>
              <a:rPr lang="it-IT" sz="1400" dirty="0" err="1"/>
              <a:t>direction</a:t>
            </a:r>
            <a:r>
              <a:rPr lang="it-IT" sz="1400" dirty="0"/>
              <a:t>.</a:t>
            </a:r>
            <a:endParaRPr lang="en-US" sz="1400" dirty="0"/>
          </a:p>
          <a:p>
            <a:pPr lvl="1"/>
            <a:r>
              <a:rPr lang="en-US" sz="1400" dirty="0"/>
              <a:t>There are then questions about the main issues of the topic to be addressed, which users will be able to answer openly</a:t>
            </a:r>
          </a:p>
          <a:p>
            <a:pPr lvl="1"/>
            <a:r>
              <a:rPr lang="pt-PT" sz="1400" dirty="0" err="1"/>
              <a:t>Users</a:t>
            </a:r>
            <a:r>
              <a:rPr lang="pt-PT" sz="1400" dirty="0"/>
              <a:t> can </a:t>
            </a:r>
            <a:r>
              <a:rPr lang="pt-PT" sz="1400" dirty="0" err="1"/>
              <a:t>answer</a:t>
            </a:r>
            <a:r>
              <a:rPr lang="pt-PT" sz="1400" dirty="0"/>
              <a:t> </a:t>
            </a:r>
            <a:r>
              <a:rPr lang="pt-PT" sz="1400" dirty="0" err="1"/>
              <a:t>questions</a:t>
            </a:r>
            <a:r>
              <a:rPr lang="pt-PT" sz="1400" dirty="0"/>
              <a:t>, debate </a:t>
            </a:r>
            <a:r>
              <a:rPr lang="pt-PT" sz="1400" dirty="0" err="1"/>
              <a:t>with</a:t>
            </a:r>
            <a:r>
              <a:rPr lang="pt-PT" sz="1400" dirty="0"/>
              <a:t> </a:t>
            </a:r>
            <a:r>
              <a:rPr lang="pt-PT" sz="1400" dirty="0" err="1"/>
              <a:t>other</a:t>
            </a:r>
            <a:r>
              <a:rPr lang="pt-PT" sz="1400" dirty="0"/>
              <a:t> </a:t>
            </a:r>
            <a:r>
              <a:rPr lang="pt-PT" sz="1400" dirty="0" err="1"/>
              <a:t>people</a:t>
            </a:r>
            <a:r>
              <a:rPr lang="pt-PT" sz="1400" dirty="0"/>
              <a:t> </a:t>
            </a:r>
            <a:r>
              <a:rPr lang="pt-PT" sz="1400" dirty="0" err="1"/>
              <a:t>and</a:t>
            </a:r>
            <a:r>
              <a:rPr lang="pt-PT" sz="1400" dirty="0"/>
              <a:t> vote </a:t>
            </a:r>
            <a:r>
              <a:rPr lang="pt-PT" sz="1400" dirty="0" err="1"/>
              <a:t>on</a:t>
            </a:r>
            <a:r>
              <a:rPr lang="pt-PT" sz="1400" dirty="0"/>
              <a:t> </a:t>
            </a:r>
            <a:r>
              <a:rPr lang="pt-PT" sz="1400" dirty="0" err="1"/>
              <a:t>answers</a:t>
            </a:r>
            <a:r>
              <a:rPr lang="pt-PT" sz="1400" dirty="0"/>
              <a:t> </a:t>
            </a:r>
          </a:p>
          <a:p>
            <a:pPr lvl="1"/>
            <a:endParaRPr lang="en-US" sz="1400" dirty="0"/>
          </a:p>
          <a:p>
            <a:pPr marL="987453" lvl="1" indent="-457154">
              <a:buFont typeface="+mj-lt"/>
              <a:buAutoNum type="arabicPeriod" startAt="2"/>
            </a:pPr>
            <a:r>
              <a:rPr lang="it-IT" sz="1400" u="sng" dirty="0" err="1"/>
              <a:t>Phase</a:t>
            </a:r>
            <a:r>
              <a:rPr lang="it-IT" sz="1400" u="sng" dirty="0"/>
              <a:t> </a:t>
            </a:r>
            <a:r>
              <a:rPr lang="it-IT" sz="1400" u="sng" dirty="0" err="1"/>
              <a:t>Two</a:t>
            </a:r>
            <a:endParaRPr lang="en-US" sz="1400" u="sng" dirty="0"/>
          </a:p>
          <a:p>
            <a:pPr lvl="1"/>
            <a:r>
              <a:rPr lang="en-US" sz="1400" dirty="0"/>
              <a:t>A second phase may consist of selecting the best ideas to include in the document/plan. You can publish the ideas that have been worked on by the local authority and open it up to people to propose their own ideas. All ideas can be supported to identify which ones have the greatest approval</a:t>
            </a:r>
          </a:p>
          <a:p>
            <a:pPr lvl="1"/>
            <a:endParaRPr lang="en-US" sz="1400" dirty="0"/>
          </a:p>
          <a:p>
            <a:pPr marL="987453" lvl="1" indent="-457154">
              <a:buFont typeface="+mj-lt"/>
              <a:buAutoNum type="arabicPeriod" startAt="3"/>
            </a:pPr>
            <a:r>
              <a:rPr lang="en-US" sz="1400" u="sng" dirty="0"/>
              <a:t>Phase Three</a:t>
            </a:r>
          </a:p>
          <a:p>
            <a:pPr lvl="1"/>
            <a:r>
              <a:rPr lang="es-ES_tradnl" sz="1400" dirty="0" err="1"/>
              <a:t>The</a:t>
            </a:r>
            <a:r>
              <a:rPr lang="es-ES_tradnl" sz="1400" dirty="0"/>
              <a:t>  </a:t>
            </a:r>
            <a:r>
              <a:rPr lang="es-ES_tradnl" sz="1400" dirty="0" err="1"/>
              <a:t>document</a:t>
            </a:r>
            <a:r>
              <a:rPr lang="es-ES_tradnl" sz="1400" dirty="0"/>
              <a:t>/plan can be </a:t>
            </a:r>
            <a:r>
              <a:rPr lang="es-ES_tradnl" sz="1400" dirty="0" err="1"/>
              <a:t>published</a:t>
            </a:r>
            <a:r>
              <a:rPr lang="es-ES_tradnl" sz="1400" dirty="0"/>
              <a:t> and </a:t>
            </a:r>
            <a:r>
              <a:rPr lang="es-ES_tradnl" sz="1400" dirty="0" err="1"/>
              <a:t>users</a:t>
            </a:r>
            <a:r>
              <a:rPr lang="es-ES_tradnl" sz="1400" dirty="0"/>
              <a:t> can </a:t>
            </a:r>
            <a:r>
              <a:rPr lang="es-ES_tradnl" sz="1400" dirty="0" err="1"/>
              <a:t>select</a:t>
            </a:r>
            <a:r>
              <a:rPr lang="es-ES_tradnl" sz="1400" dirty="0"/>
              <a:t> </a:t>
            </a:r>
            <a:r>
              <a:rPr lang="es-ES_tradnl" sz="1400" dirty="0" err="1"/>
              <a:t>any</a:t>
            </a:r>
            <a:r>
              <a:rPr lang="es-ES_tradnl" sz="1400" dirty="0"/>
              <a:t> </a:t>
            </a:r>
            <a:r>
              <a:rPr lang="es-ES_tradnl" sz="1400" dirty="0" err="1"/>
              <a:t>part</a:t>
            </a:r>
            <a:r>
              <a:rPr lang="es-ES_tradnl" sz="1400" dirty="0"/>
              <a:t> and </a:t>
            </a:r>
            <a:r>
              <a:rPr lang="es-ES_tradnl" sz="1400" dirty="0" err="1"/>
              <a:t>add</a:t>
            </a:r>
            <a:r>
              <a:rPr lang="es-ES_tradnl" sz="1400" dirty="0"/>
              <a:t> </a:t>
            </a:r>
            <a:r>
              <a:rPr lang="es-ES_tradnl" sz="1400" dirty="0" err="1"/>
              <a:t>comments</a:t>
            </a:r>
            <a:r>
              <a:rPr lang="es-ES_tradnl" sz="1400" dirty="0"/>
              <a:t>.   </a:t>
            </a:r>
            <a:endParaRPr lang="en-US" sz="1400" dirty="0"/>
          </a:p>
          <a:p>
            <a:pPr lvl="1"/>
            <a:r>
              <a:rPr lang="es-ES_tradnl" sz="1400" dirty="0"/>
              <a:t>In </a:t>
            </a:r>
            <a:r>
              <a:rPr lang="es-ES_tradnl" sz="1400" dirty="0" err="1"/>
              <a:t>addition</a:t>
            </a:r>
            <a:r>
              <a:rPr lang="es-ES_tradnl" sz="1400" dirty="0"/>
              <a:t>, </a:t>
            </a:r>
            <a:r>
              <a:rPr lang="es-ES_tradnl" sz="1400" dirty="0" err="1"/>
              <a:t>comments</a:t>
            </a:r>
            <a:r>
              <a:rPr lang="es-ES_tradnl" sz="1400" dirty="0"/>
              <a:t> can be </a:t>
            </a:r>
            <a:r>
              <a:rPr lang="es-ES_tradnl" sz="1400" dirty="0" err="1"/>
              <a:t>voted</a:t>
            </a:r>
            <a:r>
              <a:rPr lang="es-ES_tradnl" sz="1400" dirty="0"/>
              <a:t> </a:t>
            </a:r>
            <a:r>
              <a:rPr lang="es-ES_tradnl" sz="1400" dirty="0" err="1"/>
              <a:t>on</a:t>
            </a:r>
            <a:r>
              <a:rPr lang="es-ES_tradnl" sz="1400" dirty="0"/>
              <a:t>, </a:t>
            </a:r>
            <a:r>
              <a:rPr lang="es-ES_tradnl" sz="1400" dirty="0" err="1"/>
              <a:t>allowing</a:t>
            </a:r>
            <a:r>
              <a:rPr lang="es-ES_tradnl" sz="1400" dirty="0"/>
              <a:t> local </a:t>
            </a:r>
            <a:r>
              <a:rPr lang="es-ES_tradnl" sz="1400" dirty="0" err="1"/>
              <a:t>authorities</a:t>
            </a:r>
            <a:r>
              <a:rPr lang="es-ES_tradnl" sz="1400" dirty="0"/>
              <a:t> and </a:t>
            </a:r>
            <a:r>
              <a:rPr lang="es-ES_tradnl" sz="1400" dirty="0" err="1"/>
              <a:t>citizens</a:t>
            </a:r>
            <a:r>
              <a:rPr lang="es-ES_tradnl" sz="1400" dirty="0"/>
              <a:t> to </a:t>
            </a:r>
            <a:r>
              <a:rPr lang="es-ES_tradnl" sz="1400" dirty="0" err="1"/>
              <a:t>see</a:t>
            </a:r>
            <a:r>
              <a:rPr lang="es-ES_tradnl" sz="1400" dirty="0"/>
              <a:t> </a:t>
            </a:r>
            <a:r>
              <a:rPr lang="es-ES_tradnl" sz="1400" dirty="0" err="1"/>
              <a:t>where</a:t>
            </a:r>
            <a:r>
              <a:rPr lang="es-ES_tradnl" sz="1400" dirty="0"/>
              <a:t> </a:t>
            </a:r>
            <a:r>
              <a:rPr lang="es-ES_tradnl" sz="1400" dirty="0" err="1"/>
              <a:t>there</a:t>
            </a:r>
            <a:r>
              <a:rPr lang="es-ES_tradnl" sz="1400" dirty="0"/>
              <a:t> </a:t>
            </a:r>
            <a:r>
              <a:rPr lang="es-ES_tradnl" sz="1400" dirty="0" err="1"/>
              <a:t>is</a:t>
            </a:r>
            <a:r>
              <a:rPr lang="es-ES_tradnl" sz="1400" dirty="0"/>
              <a:t> </a:t>
            </a:r>
            <a:r>
              <a:rPr lang="es-ES_tradnl" sz="1400" dirty="0" err="1"/>
              <a:t>support</a:t>
            </a:r>
            <a:r>
              <a:rPr lang="es-ES_tradnl" sz="1400" dirty="0"/>
              <a:t> and </a:t>
            </a:r>
            <a:r>
              <a:rPr lang="es-ES_tradnl" sz="1400" dirty="0" err="1"/>
              <a:t>which</a:t>
            </a:r>
            <a:r>
              <a:rPr lang="es-ES_tradnl" sz="1400" dirty="0"/>
              <a:t> are </a:t>
            </a:r>
            <a:r>
              <a:rPr lang="es-ES_tradnl" sz="1400" dirty="0" err="1"/>
              <a:t>the</a:t>
            </a:r>
            <a:r>
              <a:rPr lang="es-ES_tradnl" sz="1400" dirty="0"/>
              <a:t> </a:t>
            </a:r>
            <a:r>
              <a:rPr lang="es-ES_tradnl" sz="1400" dirty="0" err="1"/>
              <a:t>most</a:t>
            </a:r>
            <a:r>
              <a:rPr lang="es-ES_tradnl" sz="1400" dirty="0"/>
              <a:t> </a:t>
            </a:r>
            <a:r>
              <a:rPr lang="es-ES_tradnl" sz="1400" dirty="0" err="1"/>
              <a:t>appealing</a:t>
            </a:r>
            <a:endParaRPr lang="en-US" sz="1400" dirty="0"/>
          </a:p>
          <a:p>
            <a:endParaRPr lang="en-US" dirty="0"/>
          </a:p>
        </p:txBody>
      </p:sp>
      <p:sp>
        <p:nvSpPr>
          <p:cNvPr id="4" name="Slide Number Placeholder 3"/>
          <p:cNvSpPr>
            <a:spLocks noGrp="1"/>
          </p:cNvSpPr>
          <p:nvPr>
            <p:ph type="sldNum" sz="quarter" idx="5"/>
          </p:nvPr>
        </p:nvSpPr>
        <p:spPr/>
        <p:txBody>
          <a:bodyPr/>
          <a:lstStyle/>
          <a:p>
            <a:pPr>
              <a:defRPr/>
            </a:pPr>
            <a:fld id="{666B58C2-BEDE-45DD-82DD-F781FF7A9752}" type="slidenum">
              <a:rPr lang="en-GB" altLang="en-US" smtClean="0"/>
              <a:pPr>
                <a:defRPr/>
              </a:pPr>
              <a:t>6</a:t>
            </a:fld>
            <a:endParaRPr lang="en-GB" altLang="en-US"/>
          </a:p>
        </p:txBody>
      </p:sp>
    </p:spTree>
    <p:extLst>
      <p:ext uri="{BB962C8B-B14F-4D97-AF65-F5344CB8AC3E}">
        <p14:creationId xmlns:p14="http://schemas.microsoft.com/office/powerpoint/2010/main" val="33830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dirty="0"/>
              <a:t>Allows citizens to directly propose and decide how to spend part of a local authority’s budgeting is spent.  Any registered user can make proposals and vote on the ideas of others. The most voted proposals will be carried out. </a:t>
            </a:r>
          </a:p>
          <a:p>
            <a:pPr lvl="0"/>
            <a:r>
              <a:rPr lang="en-US" dirty="0"/>
              <a:t>The budget can be divided different categories/areas and the local authority can decide how they would like people to participate.  For example, in a city you can create two budgets: one for projects that affect the whole city and another for projects that only affect a specific area.   Another possibility would be to make thematic groups, distributing a part of the budget for a specific theme: education, health, transparency, etc. </a:t>
            </a:r>
          </a:p>
          <a:p>
            <a:r>
              <a:rPr lang="en-US" dirty="0"/>
              <a:t>The PB element of the platform typical splits the process into phases; some or all of which can be used.  The available phases are as follows: </a:t>
            </a:r>
          </a:p>
          <a:p>
            <a:pPr lvl="0"/>
            <a:r>
              <a:rPr lang="en-US" dirty="0"/>
              <a:t>Presentation of projects (Idea Generation) - Citizens can submit budget expenditure projects.  </a:t>
            </a:r>
          </a:p>
          <a:p>
            <a:pPr lvl="0"/>
            <a:r>
              <a:rPr lang="en-US" dirty="0"/>
              <a:t>Initial review of projects - During this phase it is no longer possible to submit projects, but they still cannot be supported or voted on. It is a useful phase for all users to see their projects published, and to detect and correct any errors that exist.</a:t>
            </a:r>
          </a:p>
          <a:p>
            <a:pPr lvl="0"/>
            <a:r>
              <a:rPr lang="en-US" dirty="0"/>
              <a:t>Support phase - This phase allows users to support projects. It is common to receive more projects than can be evaluated in the next phase, so this phase allows </a:t>
            </a:r>
            <a:r>
              <a:rPr lang="en-US" dirty="0" err="1"/>
              <a:t>prioritisation</a:t>
            </a:r>
            <a:r>
              <a:rPr lang="en-US" dirty="0"/>
              <a:t> and to determine which projects should be evaluated at the next phase based on the number of supports </a:t>
            </a:r>
          </a:p>
          <a:p>
            <a:pPr lvl="0"/>
            <a:r>
              <a:rPr lang="en-US" dirty="0"/>
              <a:t>Evaluation of projects -  During the evaluation period, projects can be evaluated by the local authority.   This evaluation process allows the local authority to decide which projects are viable or unfeasible, and assign he viable projects a cost. Evaluated viable projects move on to the voting phase. </a:t>
            </a:r>
          </a:p>
          <a:p>
            <a:pPr lvl="0"/>
            <a:r>
              <a:rPr lang="en-US" dirty="0"/>
              <a:t>Final vote -  Users can vote on projects to decide which are successful.  The projects have all the functionalities that are available in the Proposals section (see more information in that section) </a:t>
            </a:r>
          </a:p>
          <a:p>
            <a:pPr lvl="0"/>
            <a:r>
              <a:rPr lang="en-US" dirty="0"/>
              <a:t>During the final voting phase a "shopping cart" type voting can be used. Each person will have the full budget to spend, and will be able to vote on projects based on their cost until the budget is spent.</a:t>
            </a:r>
          </a:p>
          <a:p>
            <a:endParaRPr lang="en-US" dirty="0"/>
          </a:p>
        </p:txBody>
      </p:sp>
      <p:sp>
        <p:nvSpPr>
          <p:cNvPr id="4" name="Slide Number Placeholder 3"/>
          <p:cNvSpPr>
            <a:spLocks noGrp="1"/>
          </p:cNvSpPr>
          <p:nvPr>
            <p:ph type="sldNum" sz="quarter" idx="5"/>
          </p:nvPr>
        </p:nvSpPr>
        <p:spPr/>
        <p:txBody>
          <a:bodyPr/>
          <a:lstStyle/>
          <a:p>
            <a:pPr>
              <a:defRPr/>
            </a:pPr>
            <a:fld id="{666B58C2-BEDE-45DD-82DD-F781FF7A9752}" type="slidenum">
              <a:rPr lang="en-GB" altLang="en-US" smtClean="0"/>
              <a:pPr>
                <a:defRPr/>
              </a:pPr>
              <a:t>7</a:t>
            </a:fld>
            <a:endParaRPr lang="en-GB" altLang="en-US"/>
          </a:p>
        </p:txBody>
      </p:sp>
    </p:spTree>
    <p:extLst>
      <p:ext uri="{BB962C8B-B14F-4D97-AF65-F5344CB8AC3E}">
        <p14:creationId xmlns:p14="http://schemas.microsoft.com/office/powerpoint/2010/main" val="411814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639A4F-9E27-4DB3-A388-E75AC929AF1B}"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51983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4"/>
            <a:ext cx="9142810" cy="2388153"/>
          </a:xfrm>
        </p:spPr>
        <p:txBody>
          <a:bodyPr anchor="b"/>
          <a:lstStyle>
            <a:lvl1pPr algn="ctr">
              <a:defRPr sz="7100"/>
            </a:lvl1pPr>
          </a:lstStyle>
          <a:p>
            <a:r>
              <a:rPr lang="en-US"/>
              <a:t>Click to edit Master title style</a:t>
            </a:r>
            <a:endParaRPr lang="en-GB"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900"/>
            </a:lvl1pPr>
            <a:lvl2pPr marL="544216" indent="0" algn="ctr">
              <a:buNone/>
              <a:defRPr sz="2400"/>
            </a:lvl2pPr>
            <a:lvl3pPr marL="1088433" indent="0" algn="ctr">
              <a:buNone/>
              <a:defRPr sz="2100"/>
            </a:lvl3pPr>
            <a:lvl4pPr marL="1632649" indent="0" algn="ctr">
              <a:buNone/>
              <a:defRPr sz="1900"/>
            </a:lvl4pPr>
            <a:lvl5pPr marL="2176864" indent="0" algn="ctr">
              <a:buNone/>
              <a:defRPr sz="1900"/>
            </a:lvl5pPr>
            <a:lvl6pPr marL="2721079" indent="0" algn="ctr">
              <a:buNone/>
              <a:defRPr sz="1900"/>
            </a:lvl6pPr>
            <a:lvl7pPr marL="3265296" indent="0" algn="ctr">
              <a:buNone/>
              <a:defRPr sz="1900"/>
            </a:lvl7pPr>
            <a:lvl8pPr marL="3809512" indent="0" algn="ctr">
              <a:buNone/>
              <a:defRPr sz="1900"/>
            </a:lvl8pPr>
            <a:lvl9pPr marL="4353728" indent="0" algn="ctr">
              <a:buNone/>
              <a:defRPr sz="19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dirty="0">
                <a:solidFill>
                  <a:prstClr val="black">
                    <a:lumMod val="85000"/>
                    <a:lumOff val="15000"/>
                  </a:prstClr>
                </a:solidFill>
              </a:rPr>
              <a:t>www.cosla.gov.uk         @</a:t>
            </a:r>
            <a:r>
              <a:rPr lang="en-GB" dirty="0" err="1">
                <a:solidFill>
                  <a:prstClr val="black">
                    <a:lumMod val="85000"/>
                    <a:lumOff val="15000"/>
                  </a:prstClr>
                </a:solidFill>
              </a:rPr>
              <a:t>cosla</a:t>
            </a:r>
            <a:r>
              <a:rPr lang="en-GB" dirty="0">
                <a:solidFill>
                  <a:prstClr val="black">
                    <a:lumMod val="85000"/>
                    <a:lumOff val="15000"/>
                  </a:prstClr>
                </a:solidFill>
              </a:rPr>
              <a:t>        </a:t>
            </a:r>
            <a:r>
              <a:rPr lang="en-GB" dirty="0" err="1">
                <a:solidFill>
                  <a:prstClr val="black">
                    <a:lumMod val="85000"/>
                    <a:lumOff val="15000"/>
                  </a:prstClr>
                </a:solidFill>
              </a:rPr>
              <a:t>CofSLA</a:t>
            </a:r>
            <a:endParaRPr lang="en-GB" dirty="0">
              <a:solidFill>
                <a:prstClr val="black">
                  <a:lumMod val="85000"/>
                  <a:lumOff val="15000"/>
                </a:prstClr>
              </a:solidFill>
            </a:endParaRPr>
          </a:p>
        </p:txBody>
      </p:sp>
    </p:spTree>
    <p:extLst>
      <p:ext uri="{BB962C8B-B14F-4D97-AF65-F5344CB8AC3E}">
        <p14:creationId xmlns:p14="http://schemas.microsoft.com/office/powerpoint/2010/main" val="284653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380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6" y="365209"/>
            <a:ext cx="2628558" cy="581318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093"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62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a:solidFill>
                  <a:prstClr val="black">
                    <a:lumMod val="85000"/>
                    <a:lumOff val="15000"/>
                  </a:prstClr>
                </a:solidFill>
              </a:rPr>
              <a:t>www.cosla.gov.uk         @cosla        CofSLA</a:t>
            </a:r>
          </a:p>
        </p:txBody>
      </p:sp>
    </p:spTree>
    <p:extLst>
      <p:ext uri="{BB962C8B-B14F-4D97-AF65-F5344CB8AC3E}">
        <p14:creationId xmlns:p14="http://schemas.microsoft.com/office/powerpoint/2010/main" val="66365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5"/>
            <a:ext cx="10514231" cy="2853398"/>
          </a:xfrm>
        </p:spPr>
        <p:txBody>
          <a:bodyPr anchor="b"/>
          <a:lstStyle>
            <a:lvl1pPr>
              <a:defRPr sz="7100"/>
            </a:lvl1pPr>
          </a:lstStyle>
          <a:p>
            <a:r>
              <a:rPr lang="en-US"/>
              <a:t>Click to edit Master title style</a:t>
            </a:r>
            <a:endParaRPr lang="en-GB"/>
          </a:p>
        </p:txBody>
      </p:sp>
      <p:sp>
        <p:nvSpPr>
          <p:cNvPr id="3" name="Text Placeholder 2"/>
          <p:cNvSpPr>
            <a:spLocks noGrp="1"/>
          </p:cNvSpPr>
          <p:nvPr>
            <p:ph type="body" idx="1"/>
          </p:nvPr>
        </p:nvSpPr>
        <p:spPr>
          <a:xfrm>
            <a:off x="831742" y="4590527"/>
            <a:ext cx="10514231" cy="1500534"/>
          </a:xfrm>
        </p:spPr>
        <p:txBody>
          <a:bodyPr/>
          <a:lstStyle>
            <a:lvl1pPr marL="0" indent="0">
              <a:buNone/>
              <a:defRPr sz="2900">
                <a:solidFill>
                  <a:schemeClr val="tx1">
                    <a:tint val="75000"/>
                  </a:schemeClr>
                </a:solidFill>
              </a:defRPr>
            </a:lvl1pPr>
            <a:lvl2pPr marL="544216" indent="0">
              <a:buNone/>
              <a:defRPr sz="2400">
                <a:solidFill>
                  <a:schemeClr val="tx1">
                    <a:tint val="75000"/>
                  </a:schemeClr>
                </a:solidFill>
              </a:defRPr>
            </a:lvl2pPr>
            <a:lvl3pPr marL="1088433" indent="0">
              <a:buNone/>
              <a:defRPr sz="2100">
                <a:solidFill>
                  <a:schemeClr val="tx1">
                    <a:tint val="75000"/>
                  </a:schemeClr>
                </a:solidFill>
              </a:defRPr>
            </a:lvl3pPr>
            <a:lvl4pPr marL="1632649" indent="0">
              <a:buNone/>
              <a:defRPr sz="1900">
                <a:solidFill>
                  <a:schemeClr val="tx1">
                    <a:tint val="75000"/>
                  </a:schemeClr>
                </a:solidFill>
              </a:defRPr>
            </a:lvl4pPr>
            <a:lvl5pPr marL="2176864" indent="0">
              <a:buNone/>
              <a:defRPr sz="1900">
                <a:solidFill>
                  <a:schemeClr val="tx1">
                    <a:tint val="75000"/>
                  </a:schemeClr>
                </a:solidFill>
              </a:defRPr>
            </a:lvl5pPr>
            <a:lvl6pPr marL="2721079" indent="0">
              <a:buNone/>
              <a:defRPr sz="1900">
                <a:solidFill>
                  <a:schemeClr val="tx1">
                    <a:tint val="75000"/>
                  </a:schemeClr>
                </a:solidFill>
              </a:defRPr>
            </a:lvl6pPr>
            <a:lvl7pPr marL="3265296" indent="0">
              <a:buNone/>
              <a:defRPr sz="1900">
                <a:solidFill>
                  <a:schemeClr val="tx1">
                    <a:tint val="75000"/>
                  </a:schemeClr>
                </a:solidFill>
              </a:defRPr>
            </a:lvl7pPr>
            <a:lvl8pPr marL="3809512" indent="0">
              <a:buNone/>
              <a:defRPr sz="1900">
                <a:solidFill>
                  <a:schemeClr val="tx1">
                    <a:tint val="75000"/>
                  </a:schemeClr>
                </a:solidFill>
              </a:defRPr>
            </a:lvl8pPr>
            <a:lvl9pPr marL="4353728"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891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a:solidFill>
                  <a:prstClr val="black">
                    <a:tint val="75000"/>
                  </a:prstClr>
                </a:solidFill>
              </a:rPr>
              <a:t>www.cosla.gov.uk         @</a:t>
            </a:r>
            <a:r>
              <a:rPr lang="en-GB" dirty="0" err="1">
                <a:solidFill>
                  <a:prstClr val="black">
                    <a:tint val="75000"/>
                  </a:prstClr>
                </a:solidFill>
              </a:rPr>
              <a:t>cosla</a:t>
            </a:r>
            <a:r>
              <a:rPr lang="en-GB" dirty="0">
                <a:solidFill>
                  <a:prstClr val="black">
                    <a:tint val="75000"/>
                  </a:prstClr>
                </a:solidFill>
              </a:rPr>
              <a:t>        </a:t>
            </a:r>
            <a:r>
              <a:rPr lang="en-GB" dirty="0" err="1">
                <a:solidFill>
                  <a:prstClr val="black">
                    <a:tint val="75000"/>
                  </a:prstClr>
                </a:solidFill>
              </a:rPr>
              <a:t>CofSLA</a:t>
            </a:r>
            <a:endParaRPr lang="en-GB"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831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0" y="365211"/>
            <a:ext cx="10514231" cy="1325870"/>
          </a:xfrm>
        </p:spPr>
        <p:txBody>
          <a:bodyPr/>
          <a:lstStyle/>
          <a:p>
            <a:r>
              <a:rPr lang="en-US"/>
              <a:t>Click to edit Master title style</a:t>
            </a:r>
            <a:endParaRPr lang="en-GB"/>
          </a:p>
        </p:txBody>
      </p:sp>
      <p:sp>
        <p:nvSpPr>
          <p:cNvPr id="3" name="Text Placeholder 2"/>
          <p:cNvSpPr>
            <a:spLocks noGrp="1"/>
          </p:cNvSpPr>
          <p:nvPr>
            <p:ph type="body" idx="1"/>
          </p:nvPr>
        </p:nvSpPr>
        <p:spPr>
          <a:xfrm>
            <a:off x="839680" y="1681552"/>
            <a:ext cx="5157115" cy="824103"/>
          </a:xfrm>
        </p:spPr>
        <p:txBody>
          <a:bodyPr anchor="b"/>
          <a:lstStyle>
            <a:lvl1pPr marL="0" indent="0">
              <a:buNone/>
              <a:defRPr sz="2900" b="1"/>
            </a:lvl1pPr>
            <a:lvl2pPr marL="544216" indent="0">
              <a:buNone/>
              <a:defRPr sz="2400" b="1"/>
            </a:lvl2pPr>
            <a:lvl3pPr marL="1088433" indent="0">
              <a:buNone/>
              <a:defRPr sz="2100" b="1"/>
            </a:lvl3pPr>
            <a:lvl4pPr marL="1632649" indent="0">
              <a:buNone/>
              <a:defRPr sz="1900" b="1"/>
            </a:lvl4pPr>
            <a:lvl5pPr marL="2176864" indent="0">
              <a:buNone/>
              <a:defRPr sz="1900" b="1"/>
            </a:lvl5pPr>
            <a:lvl6pPr marL="2721079" indent="0">
              <a:buNone/>
              <a:defRPr sz="1900" b="1"/>
            </a:lvl6pPr>
            <a:lvl7pPr marL="3265296" indent="0">
              <a:buNone/>
              <a:defRPr sz="1900" b="1"/>
            </a:lvl7pPr>
            <a:lvl8pPr marL="3809512" indent="0">
              <a:buNone/>
              <a:defRPr sz="1900" b="1"/>
            </a:lvl8pPr>
            <a:lvl9pPr marL="4353728" indent="0">
              <a:buNone/>
              <a:defRPr sz="1900" b="1"/>
            </a:lvl9pPr>
          </a:lstStyle>
          <a:p>
            <a:pPr lvl="0"/>
            <a:r>
              <a:rPr lang="en-US"/>
              <a:t>Edit Master text styles</a:t>
            </a:r>
          </a:p>
        </p:txBody>
      </p:sp>
      <p:sp>
        <p:nvSpPr>
          <p:cNvPr id="4" name="Content Placeholder 3"/>
          <p:cNvSpPr>
            <a:spLocks noGrp="1"/>
          </p:cNvSpPr>
          <p:nvPr>
            <p:ph sz="half" idx="2"/>
          </p:nvPr>
        </p:nvSpPr>
        <p:spPr>
          <a:xfrm>
            <a:off x="839680" y="2505655"/>
            <a:ext cx="5157115"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1399" y="1681552"/>
            <a:ext cx="5182513" cy="824103"/>
          </a:xfrm>
        </p:spPr>
        <p:txBody>
          <a:bodyPr anchor="b"/>
          <a:lstStyle>
            <a:lvl1pPr marL="0" indent="0">
              <a:buNone/>
              <a:defRPr sz="2900" b="1"/>
            </a:lvl1pPr>
            <a:lvl2pPr marL="544216" indent="0">
              <a:buNone/>
              <a:defRPr sz="2400" b="1"/>
            </a:lvl2pPr>
            <a:lvl3pPr marL="1088433" indent="0">
              <a:buNone/>
              <a:defRPr sz="2100" b="1"/>
            </a:lvl3pPr>
            <a:lvl4pPr marL="1632649" indent="0">
              <a:buNone/>
              <a:defRPr sz="1900" b="1"/>
            </a:lvl4pPr>
            <a:lvl5pPr marL="2176864" indent="0">
              <a:buNone/>
              <a:defRPr sz="1900" b="1"/>
            </a:lvl5pPr>
            <a:lvl6pPr marL="2721079" indent="0">
              <a:buNone/>
              <a:defRPr sz="1900" b="1"/>
            </a:lvl6pPr>
            <a:lvl7pPr marL="3265296" indent="0">
              <a:buNone/>
              <a:defRPr sz="1900" b="1"/>
            </a:lvl7pPr>
            <a:lvl8pPr marL="3809512" indent="0">
              <a:buNone/>
              <a:defRPr sz="1900" b="1"/>
            </a:lvl8pPr>
            <a:lvl9pPr marL="4353728" indent="0">
              <a:buNone/>
              <a:defRPr sz="1900" b="1"/>
            </a:lvl9pPr>
          </a:lstStyle>
          <a:p>
            <a:pPr lvl="0"/>
            <a:r>
              <a:rPr lang="en-US"/>
              <a:t>Edit Master text styles</a:t>
            </a:r>
          </a:p>
        </p:txBody>
      </p:sp>
      <p:sp>
        <p:nvSpPr>
          <p:cNvPr id="6" name="Content Placeholder 5"/>
          <p:cNvSpPr>
            <a:spLocks noGrp="1"/>
          </p:cNvSpPr>
          <p:nvPr>
            <p:ph sz="quarter" idx="4"/>
          </p:nvPr>
        </p:nvSpPr>
        <p:spPr>
          <a:xfrm>
            <a:off x="6171399"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www.cosla.gov.uk         @cosla        CofSLA</a:t>
            </a:r>
          </a:p>
        </p:txBody>
      </p:sp>
      <p:sp>
        <p:nvSpPr>
          <p:cNvPr id="9" name="Slide Number Placeholder 8"/>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28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www.cosla.gov.uk         @cosla        CofSLA</a:t>
            </a:r>
          </a:p>
        </p:txBody>
      </p:sp>
      <p:sp>
        <p:nvSpPr>
          <p:cNvPr id="5" name="Slide Number Placeholder 4"/>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583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www.cosla.gov.uk         @cosla        CofSLA</a:t>
            </a:r>
          </a:p>
        </p:txBody>
      </p:sp>
      <p:sp>
        <p:nvSpPr>
          <p:cNvPr id="4" name="Slide Number Placeholder 3"/>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421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7"/>
            <a:ext cx="3931725" cy="1600571"/>
          </a:xfrm>
        </p:spPr>
        <p:txBody>
          <a:bodyPr anchor="b"/>
          <a:lstStyle>
            <a:lvl1pPr>
              <a:defRPr sz="3800"/>
            </a:lvl1pPr>
          </a:lstStyle>
          <a:p>
            <a:r>
              <a:rPr lang="en-US"/>
              <a:t>Click to edit Master title style</a:t>
            </a:r>
            <a:endParaRPr lang="en-GB"/>
          </a:p>
        </p:txBody>
      </p:sp>
      <p:sp>
        <p:nvSpPr>
          <p:cNvPr id="3" name="Content Placeholder 2"/>
          <p:cNvSpPr>
            <a:spLocks noGrp="1"/>
          </p:cNvSpPr>
          <p:nvPr>
            <p:ph idx="1"/>
          </p:nvPr>
        </p:nvSpPr>
        <p:spPr>
          <a:xfrm>
            <a:off x="5182513" y="987656"/>
            <a:ext cx="6171397" cy="4874754"/>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900"/>
            </a:lvl1pPr>
            <a:lvl2pPr marL="544216" indent="0">
              <a:buNone/>
              <a:defRPr sz="1700"/>
            </a:lvl2pPr>
            <a:lvl3pPr marL="1088433" indent="0">
              <a:buNone/>
              <a:defRPr sz="1400"/>
            </a:lvl3pPr>
            <a:lvl4pPr marL="1632649" indent="0">
              <a:buNone/>
              <a:defRPr sz="1200"/>
            </a:lvl4pPr>
            <a:lvl5pPr marL="2176864" indent="0">
              <a:buNone/>
              <a:defRPr sz="1200"/>
            </a:lvl5pPr>
            <a:lvl6pPr marL="2721079" indent="0">
              <a:buNone/>
              <a:defRPr sz="1200"/>
            </a:lvl6pPr>
            <a:lvl7pPr marL="3265296" indent="0">
              <a:buNone/>
              <a:defRPr sz="1200"/>
            </a:lvl7pPr>
            <a:lvl8pPr marL="3809512" indent="0">
              <a:buNone/>
              <a:defRPr sz="1200"/>
            </a:lvl8pPr>
            <a:lvl9pPr marL="435372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55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7"/>
            <a:ext cx="3931725" cy="1600571"/>
          </a:xfrm>
        </p:spPr>
        <p:txBody>
          <a:bodyPr anchor="b"/>
          <a:lstStyle>
            <a:lvl1pPr>
              <a:defRPr sz="3800"/>
            </a:lvl1pPr>
          </a:lstStyle>
          <a:p>
            <a:r>
              <a:rPr lang="en-US"/>
              <a:t>Click to edit Master title style</a:t>
            </a:r>
            <a:endParaRPr lang="en-GB"/>
          </a:p>
        </p:txBody>
      </p:sp>
      <p:sp>
        <p:nvSpPr>
          <p:cNvPr id="3" name="Picture Placeholder 2"/>
          <p:cNvSpPr>
            <a:spLocks noGrp="1"/>
          </p:cNvSpPr>
          <p:nvPr>
            <p:ph type="pic" idx="1"/>
          </p:nvPr>
        </p:nvSpPr>
        <p:spPr>
          <a:xfrm>
            <a:off x="5182513" y="987656"/>
            <a:ext cx="6171397" cy="4874754"/>
          </a:xfrm>
        </p:spPr>
        <p:txBody>
          <a:bodyPr/>
          <a:lstStyle>
            <a:lvl1pPr marL="0" indent="0">
              <a:buNone/>
              <a:defRPr sz="3800"/>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t>Click icon to add picture</a:t>
            </a:r>
            <a:endParaRPr lang="en-GB"/>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900"/>
            </a:lvl1pPr>
            <a:lvl2pPr marL="544216" indent="0">
              <a:buNone/>
              <a:defRPr sz="1700"/>
            </a:lvl2pPr>
            <a:lvl3pPr marL="1088433" indent="0">
              <a:buNone/>
              <a:defRPr sz="1400"/>
            </a:lvl3pPr>
            <a:lvl4pPr marL="1632649" indent="0">
              <a:buNone/>
              <a:defRPr sz="1200"/>
            </a:lvl4pPr>
            <a:lvl5pPr marL="2176864" indent="0">
              <a:buNone/>
              <a:defRPr sz="1200"/>
            </a:lvl5pPr>
            <a:lvl6pPr marL="2721079" indent="0">
              <a:buNone/>
              <a:defRPr sz="1200"/>
            </a:lvl6pPr>
            <a:lvl7pPr marL="3265296" indent="0">
              <a:buNone/>
              <a:defRPr sz="1200"/>
            </a:lvl7pPr>
            <a:lvl8pPr marL="3809512" indent="0">
              <a:buNone/>
              <a:defRPr sz="1200"/>
            </a:lvl8pPr>
            <a:lvl9pPr marL="435372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586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1"/>
            <a:ext cx="10514231" cy="1325870"/>
          </a:xfrm>
          <a:prstGeom prst="rect">
            <a:avLst/>
          </a:prstGeom>
        </p:spPr>
        <p:txBody>
          <a:bodyPr vert="horz" lIns="108830" tIns="54416" rIns="108830" bIns="54416"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091" y="1826048"/>
            <a:ext cx="10514231" cy="4352346"/>
          </a:xfrm>
          <a:prstGeom prst="rect">
            <a:avLst/>
          </a:prstGeom>
        </p:spPr>
        <p:txBody>
          <a:bodyPr vert="horz" lIns="108830" tIns="54416" rIns="108830" bIns="5441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091" y="6357823"/>
            <a:ext cx="2742843" cy="365210"/>
          </a:xfrm>
          <a:prstGeom prst="rect">
            <a:avLst/>
          </a:prstGeom>
        </p:spPr>
        <p:txBody>
          <a:bodyPr vert="horz" lIns="108830" tIns="54416" rIns="108830" bIns="54416" rtlCol="0" anchor="ctr"/>
          <a:lstStyle>
            <a:lvl1pPr algn="l">
              <a:defRPr sz="1700">
                <a:solidFill>
                  <a:schemeClr val="tx1">
                    <a:tint val="75000"/>
                  </a:schemeClr>
                </a:solidFill>
              </a:defRPr>
            </a:lvl1pPr>
          </a:lstStyle>
          <a:p>
            <a:pPr defTabSz="1088433" eaLnBrk="1" fontAlgn="auto" hangingPunct="1">
              <a:spcBef>
                <a:spcPts val="0"/>
              </a:spcBef>
              <a:spcAft>
                <a:spcPts val="0"/>
              </a:spcAft>
            </a:pPr>
            <a:endParaRPr lang="en-GB"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075" y="6357823"/>
            <a:ext cx="4114264" cy="365210"/>
          </a:xfrm>
          <a:prstGeom prst="rect">
            <a:avLst/>
          </a:prstGeom>
        </p:spPr>
        <p:txBody>
          <a:bodyPr vert="horz" lIns="108830" tIns="54416" rIns="108830" bIns="54416" rtlCol="0" anchor="ctr"/>
          <a:lstStyle>
            <a:lvl1pPr algn="ctr">
              <a:defRPr sz="1700">
                <a:solidFill>
                  <a:schemeClr val="tx1">
                    <a:tint val="75000"/>
                  </a:schemeClr>
                </a:solidFill>
              </a:defRPr>
            </a:lvl1pPr>
          </a:lstStyle>
          <a:p>
            <a:pPr defTabSz="1088433" eaLnBrk="1" fontAlgn="auto" hangingPunct="1">
              <a:spcBef>
                <a:spcPts val="0"/>
              </a:spcBef>
              <a:spcAft>
                <a:spcPts val="0"/>
              </a:spcAft>
            </a:pPr>
            <a:r>
              <a:rPr lang="en-GB" dirty="0">
                <a:solidFill>
                  <a:prstClr val="black">
                    <a:tint val="75000"/>
                  </a:prstClr>
                </a:solidFill>
                <a:latin typeface="Calibri" panose="020F0502020204030204"/>
              </a:rPr>
              <a:t>www.cosla.gov.uk         @</a:t>
            </a:r>
            <a:r>
              <a:rPr lang="en-GB" dirty="0" err="1">
                <a:solidFill>
                  <a:prstClr val="black">
                    <a:tint val="75000"/>
                  </a:prstClr>
                </a:solidFill>
                <a:latin typeface="Calibri" panose="020F0502020204030204"/>
              </a:rPr>
              <a:t>cosla</a:t>
            </a:r>
            <a:r>
              <a:rPr lang="en-GB" dirty="0">
                <a:solidFill>
                  <a:prstClr val="black">
                    <a:tint val="75000"/>
                  </a:prstClr>
                </a:solidFill>
                <a:latin typeface="Calibri" panose="020F0502020204030204"/>
              </a:rPr>
              <a:t>        </a:t>
            </a:r>
            <a:r>
              <a:rPr lang="en-GB" dirty="0" err="1">
                <a:solidFill>
                  <a:prstClr val="black">
                    <a:tint val="75000"/>
                  </a:prstClr>
                </a:solidFill>
                <a:latin typeface="Calibri" panose="020F0502020204030204"/>
              </a:rPr>
              <a:t>CofSLA</a:t>
            </a:r>
            <a:endParaRPr lang="en-GB"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09479" y="6357823"/>
            <a:ext cx="2742843" cy="365210"/>
          </a:xfrm>
          <a:prstGeom prst="rect">
            <a:avLst/>
          </a:prstGeom>
        </p:spPr>
        <p:txBody>
          <a:bodyPr vert="horz" lIns="108830" tIns="54416" rIns="108830" bIns="54416" rtlCol="0" anchor="ctr"/>
          <a:lstStyle>
            <a:lvl1pPr algn="r">
              <a:defRPr sz="1400">
                <a:solidFill>
                  <a:schemeClr val="tx1">
                    <a:tint val="75000"/>
                  </a:schemeClr>
                </a:solidFill>
              </a:defRPr>
            </a:lvl1pPr>
          </a:lstStyle>
          <a:p>
            <a:pPr defTabSz="1088433" eaLnBrk="1" fontAlgn="auto" hangingPunct="1">
              <a:spcBef>
                <a:spcPts val="0"/>
              </a:spcBef>
              <a:spcAft>
                <a:spcPts val="0"/>
              </a:spcAft>
            </a:pPr>
            <a:fld id="{7971CD62-927E-4694-AF1E-9A733D2AEB1B}" type="slidenum">
              <a:rPr lang="en-GB" smtClean="0">
                <a:solidFill>
                  <a:prstClr val="black">
                    <a:tint val="75000"/>
                  </a:prstClr>
                </a:solidFill>
                <a:latin typeface="Calibri" panose="020F0502020204030204"/>
              </a:rPr>
              <a:pPr defTabSz="1088433" eaLnBrk="1" fontAlgn="auto" hangingPunct="1">
                <a:spcBef>
                  <a:spcPts val="0"/>
                </a:spcBef>
                <a:spcAft>
                  <a:spcPts val="0"/>
                </a:spcAft>
              </a:pPr>
              <a:t>‹#›</a:t>
            </a:fld>
            <a:endParaRPr lang="en-GB" dirty="0">
              <a:solidFill>
                <a:prstClr val="black">
                  <a:tint val="75000"/>
                </a:prstClr>
              </a:solidFill>
              <a:latin typeface="Calibri" panose="020F0502020204030204"/>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20068" y="329165"/>
            <a:ext cx="1346421" cy="953911"/>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50873" y="6386513"/>
            <a:ext cx="326767" cy="326885"/>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25980" y="6439292"/>
            <a:ext cx="202196" cy="202270"/>
          </a:xfrm>
          <a:prstGeom prst="rect">
            <a:avLst/>
          </a:prstGeom>
        </p:spPr>
      </p:pic>
    </p:spTree>
    <p:extLst>
      <p:ext uri="{BB962C8B-B14F-4D97-AF65-F5344CB8AC3E}">
        <p14:creationId xmlns:p14="http://schemas.microsoft.com/office/powerpoint/2010/main" val="7199694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1088433"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2108" indent="-272108" algn="l" defTabSz="1088433"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6324" indent="-272108" algn="l" defTabSz="1088433"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60540" indent="-272108" algn="l" defTabSz="1088433"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4757"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8972"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93188"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7405"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621"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836"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433" rtl="0" eaLnBrk="1" latinLnBrk="0" hangingPunct="1">
        <a:defRPr sz="2100" kern="1200">
          <a:solidFill>
            <a:schemeClr val="tx1"/>
          </a:solidFill>
          <a:latin typeface="+mn-lt"/>
          <a:ea typeface="+mn-ea"/>
          <a:cs typeface="+mn-cs"/>
        </a:defRPr>
      </a:lvl1pPr>
      <a:lvl2pPr marL="544216" algn="l" defTabSz="1088433" rtl="0" eaLnBrk="1" latinLnBrk="0" hangingPunct="1">
        <a:defRPr sz="2100" kern="1200">
          <a:solidFill>
            <a:schemeClr val="tx1"/>
          </a:solidFill>
          <a:latin typeface="+mn-lt"/>
          <a:ea typeface="+mn-ea"/>
          <a:cs typeface="+mn-cs"/>
        </a:defRPr>
      </a:lvl2pPr>
      <a:lvl3pPr marL="1088433" algn="l" defTabSz="1088433" rtl="0" eaLnBrk="1" latinLnBrk="0" hangingPunct="1">
        <a:defRPr sz="2100" kern="1200">
          <a:solidFill>
            <a:schemeClr val="tx1"/>
          </a:solidFill>
          <a:latin typeface="+mn-lt"/>
          <a:ea typeface="+mn-ea"/>
          <a:cs typeface="+mn-cs"/>
        </a:defRPr>
      </a:lvl3pPr>
      <a:lvl4pPr marL="1632649" algn="l" defTabSz="1088433" rtl="0" eaLnBrk="1" latinLnBrk="0" hangingPunct="1">
        <a:defRPr sz="2100" kern="1200">
          <a:solidFill>
            <a:schemeClr val="tx1"/>
          </a:solidFill>
          <a:latin typeface="+mn-lt"/>
          <a:ea typeface="+mn-ea"/>
          <a:cs typeface="+mn-cs"/>
        </a:defRPr>
      </a:lvl4pPr>
      <a:lvl5pPr marL="2176864" algn="l" defTabSz="1088433" rtl="0" eaLnBrk="1" latinLnBrk="0" hangingPunct="1">
        <a:defRPr sz="2100" kern="1200">
          <a:solidFill>
            <a:schemeClr val="tx1"/>
          </a:solidFill>
          <a:latin typeface="+mn-lt"/>
          <a:ea typeface="+mn-ea"/>
          <a:cs typeface="+mn-cs"/>
        </a:defRPr>
      </a:lvl5pPr>
      <a:lvl6pPr marL="2721079" algn="l" defTabSz="1088433" rtl="0" eaLnBrk="1" latinLnBrk="0" hangingPunct="1">
        <a:defRPr sz="2100" kern="1200">
          <a:solidFill>
            <a:schemeClr val="tx1"/>
          </a:solidFill>
          <a:latin typeface="+mn-lt"/>
          <a:ea typeface="+mn-ea"/>
          <a:cs typeface="+mn-cs"/>
        </a:defRPr>
      </a:lvl6pPr>
      <a:lvl7pPr marL="3265296" algn="l" defTabSz="1088433" rtl="0" eaLnBrk="1" latinLnBrk="0" hangingPunct="1">
        <a:defRPr sz="2100" kern="1200">
          <a:solidFill>
            <a:schemeClr val="tx1"/>
          </a:solidFill>
          <a:latin typeface="+mn-lt"/>
          <a:ea typeface="+mn-ea"/>
          <a:cs typeface="+mn-cs"/>
        </a:defRPr>
      </a:lvl7pPr>
      <a:lvl8pPr marL="3809512" algn="l" defTabSz="1088433" rtl="0" eaLnBrk="1" latinLnBrk="0" hangingPunct="1">
        <a:defRPr sz="2100" kern="1200">
          <a:solidFill>
            <a:schemeClr val="tx1"/>
          </a:solidFill>
          <a:latin typeface="+mn-lt"/>
          <a:ea typeface="+mn-ea"/>
          <a:cs typeface="+mn-cs"/>
        </a:defRPr>
      </a:lvl8pPr>
      <a:lvl9pPr marL="4353728" algn="l" defTabSz="108843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witter.com/cosla" TargetMode="External"/><Relationship Id="rId3" Type="http://schemas.openxmlformats.org/officeDocument/2006/relationships/hyperlink" Target="mailto:simonc@cosla.gov.uk" TargetMode="External"/><Relationship Id="rId7" Type="http://schemas.openxmlformats.org/officeDocument/2006/relationships/hyperlink" Target="http://www.cosla.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pbscotland.scot/" TargetMode="External"/><Relationship Id="rId5" Type="http://schemas.openxmlformats.org/officeDocument/2006/relationships/hyperlink" Target="mailto:katey@cosla.gov.uk" TargetMode="External"/><Relationship Id="rId4" Type="http://schemas.openxmlformats.org/officeDocument/2006/relationships/hyperlink" Target="mailto:jillian@cosla.gov.uk" TargetMode="External"/><Relationship Id="rId9" Type="http://schemas.openxmlformats.org/officeDocument/2006/relationships/hyperlink" Target="https://www.facebook.com/CofSL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ulproject.org/" TargetMode="External"/><Relationship Id="rId2" Type="http://schemas.openxmlformats.org/officeDocument/2006/relationships/hyperlink" Target="https://decide.madr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B6DE-5048-4C51-AB20-27BEE1DF3351}"/>
              </a:ext>
            </a:extLst>
          </p:cNvPr>
          <p:cNvSpPr>
            <a:spLocks noGrp="1"/>
          </p:cNvSpPr>
          <p:nvPr>
            <p:ph type="ctrTitle"/>
          </p:nvPr>
        </p:nvSpPr>
        <p:spPr>
          <a:xfrm>
            <a:off x="7175326" y="1989634"/>
            <a:ext cx="4477319" cy="3732349"/>
          </a:xfrm>
        </p:spPr>
        <p:txBody>
          <a:bodyPr>
            <a:normAutofit/>
          </a:bodyPr>
          <a:lstStyle/>
          <a:p>
            <a:r>
              <a:rPr lang="en-GB" sz="6599" dirty="0">
                <a:latin typeface="Arial" panose="020B0604020202020204" pitchFamily="34" charset="0"/>
                <a:cs typeface="Arial" panose="020B0604020202020204" pitchFamily="34" charset="0"/>
              </a:rPr>
              <a:t>Scottish Digital Pilot</a:t>
            </a:r>
            <a:br>
              <a:rPr lang="en-GB" sz="6599" dirty="0"/>
            </a:br>
            <a:r>
              <a:rPr lang="en-GB" sz="6599" dirty="0"/>
              <a:t> </a:t>
            </a:r>
            <a:br>
              <a:rPr lang="en-GB" sz="6599" dirty="0"/>
            </a:br>
            <a:endParaRPr lang="en-US" sz="6599" dirty="0"/>
          </a:p>
        </p:txBody>
      </p:sp>
      <p:sp>
        <p:nvSpPr>
          <p:cNvPr id="5" name="Subtitle 4">
            <a:extLst>
              <a:ext uri="{FF2B5EF4-FFF2-40B4-BE49-F238E27FC236}">
                <a16:creationId xmlns:a16="http://schemas.microsoft.com/office/drawing/2014/main" id="{2E40A1BB-5142-41D4-A295-059F917AAA89}"/>
              </a:ext>
            </a:extLst>
          </p:cNvPr>
          <p:cNvSpPr>
            <a:spLocks noGrp="1"/>
          </p:cNvSpPr>
          <p:nvPr>
            <p:ph type="subTitle" idx="1"/>
          </p:nvPr>
        </p:nvSpPr>
        <p:spPr>
          <a:xfrm>
            <a:off x="7736232" y="4293890"/>
            <a:ext cx="3355505" cy="792869"/>
          </a:xfrm>
        </p:spPr>
        <p:txBody>
          <a:bodyPr>
            <a:normAutofit/>
          </a:bodyPr>
          <a:lstStyle/>
          <a:p>
            <a:r>
              <a:rPr lang="en-GB" sz="3600" dirty="0">
                <a:latin typeface="Arial" panose="020B0604020202020204" pitchFamily="34" charset="0"/>
                <a:cs typeface="Arial" panose="020B0604020202020204" pitchFamily="34" charset="0"/>
              </a:rPr>
              <a:t>Consul</a:t>
            </a:r>
            <a:endParaRPr lang="en-US" sz="3600" dirty="0">
              <a:latin typeface="Arial" panose="020B0604020202020204" pitchFamily="34" charset="0"/>
              <a:cs typeface="Arial" panose="020B0604020202020204" pitchFamily="34" charset="0"/>
            </a:endParaRPr>
          </a:p>
        </p:txBody>
      </p:sp>
      <p:pic>
        <p:nvPicPr>
          <p:cNvPr id="6" name="officeArt object">
            <a:extLst>
              <a:ext uri="{FF2B5EF4-FFF2-40B4-BE49-F238E27FC236}">
                <a16:creationId xmlns:a16="http://schemas.microsoft.com/office/drawing/2014/main" id="{36E9EF9A-E8BF-4ECC-9570-02056D1458A5}"/>
              </a:ext>
            </a:extLst>
          </p:cNvPr>
          <p:cNvPicPr/>
          <p:nvPr/>
        </p:nvPicPr>
        <p:blipFill>
          <a:blip r:embed="rId2">
            <a:extLst/>
          </a:blip>
          <a:stretch>
            <a:fillRect/>
          </a:stretch>
        </p:blipFill>
        <p:spPr>
          <a:xfrm>
            <a:off x="766614" y="1423291"/>
            <a:ext cx="5658485" cy="3734600"/>
          </a:xfrm>
          <a:prstGeom prst="rect">
            <a:avLst/>
          </a:prstGeom>
        </p:spPr>
      </p:pic>
    </p:spTree>
    <p:extLst>
      <p:ext uri="{BB962C8B-B14F-4D97-AF65-F5344CB8AC3E}">
        <p14:creationId xmlns:p14="http://schemas.microsoft.com/office/powerpoint/2010/main" val="3785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14279" y="1071811"/>
            <a:ext cx="9371380" cy="4958910"/>
          </a:xfrm>
        </p:spPr>
        <p:txBody>
          <a:bodyPr>
            <a:normAutofit fontScale="62500" lnSpcReduction="20000"/>
          </a:bodyPr>
          <a:lstStyle/>
          <a:p>
            <a:pPr marL="0" indent="0" algn="ctr">
              <a:buNone/>
            </a:pPr>
            <a:endParaRPr lang="en-GB" dirty="0"/>
          </a:p>
          <a:p>
            <a:pPr marL="0" indent="0" algn="ctr">
              <a:buNone/>
            </a:pPr>
            <a:r>
              <a:rPr lang="en-GB" dirty="0">
                <a:cs typeface="Arial" panose="020B0604020202020204" pitchFamily="34" charset="0"/>
                <a:hlinkClick r:id="rId3"/>
              </a:rPr>
              <a:t>simonc@cosla.gov.uk</a:t>
            </a:r>
            <a:endParaRPr lang="en-GB" dirty="0">
              <a:cs typeface="Arial" panose="020B0604020202020204" pitchFamily="34" charset="0"/>
            </a:endParaRPr>
          </a:p>
          <a:p>
            <a:pPr marL="0" indent="0" algn="ctr">
              <a:buNone/>
            </a:pPr>
            <a:r>
              <a:rPr lang="en-GB" dirty="0">
                <a:cs typeface="Arial" panose="020B0604020202020204" pitchFamily="34" charset="0"/>
              </a:rPr>
              <a:t>Development Manager, Participatory Budgeting</a:t>
            </a:r>
          </a:p>
          <a:p>
            <a:pPr marL="0" indent="0" algn="ctr">
              <a:buNone/>
            </a:pPr>
            <a:r>
              <a:rPr lang="en-GB" dirty="0">
                <a:cs typeface="Arial" panose="020B0604020202020204" pitchFamily="34" charset="0"/>
              </a:rPr>
              <a:t>Tel: 0131 474 9261 </a:t>
            </a:r>
          </a:p>
          <a:p>
            <a:pPr marL="0" indent="0" algn="ctr">
              <a:buNone/>
            </a:pPr>
            <a:endParaRPr lang="en-GB" dirty="0">
              <a:cs typeface="Arial" panose="020B0604020202020204" pitchFamily="34" charset="0"/>
            </a:endParaRPr>
          </a:p>
          <a:p>
            <a:pPr marL="0" indent="0" algn="ctr">
              <a:buNone/>
            </a:pPr>
            <a:r>
              <a:rPr lang="en-GB" dirty="0">
                <a:cs typeface="Arial" panose="020B0604020202020204" pitchFamily="34" charset="0"/>
                <a:hlinkClick r:id="rId4"/>
              </a:rPr>
              <a:t>jillian@cosla.gov.uk</a:t>
            </a:r>
            <a:r>
              <a:rPr lang="en-GB" dirty="0">
                <a:cs typeface="Arial" panose="020B0604020202020204" pitchFamily="34" charset="0"/>
              </a:rPr>
              <a:t> </a:t>
            </a:r>
          </a:p>
          <a:p>
            <a:pPr marL="0" indent="0" algn="ctr">
              <a:buNone/>
            </a:pPr>
            <a:r>
              <a:rPr lang="en-GB" dirty="0">
                <a:cs typeface="Arial" panose="020B0604020202020204" pitchFamily="34" charset="0"/>
              </a:rPr>
              <a:t>Training Officer, Participatory Budgeting</a:t>
            </a:r>
          </a:p>
          <a:p>
            <a:pPr marL="0" indent="0" algn="ctr">
              <a:buNone/>
            </a:pPr>
            <a:endParaRPr lang="en-GB" dirty="0">
              <a:cs typeface="Arial" panose="020B0604020202020204" pitchFamily="34" charset="0"/>
            </a:endParaRPr>
          </a:p>
          <a:p>
            <a:pPr marL="0" indent="0" algn="ctr">
              <a:buNone/>
            </a:pPr>
            <a:r>
              <a:rPr lang="en-GB" dirty="0">
                <a:cs typeface="Arial" panose="020B0604020202020204" pitchFamily="34" charset="0"/>
                <a:hlinkClick r:id="rId5"/>
              </a:rPr>
              <a:t>katey@cosla.gov.uk</a:t>
            </a:r>
            <a:r>
              <a:rPr lang="en-GB" dirty="0">
                <a:cs typeface="Arial" panose="020B0604020202020204" pitchFamily="34" charset="0"/>
              </a:rPr>
              <a:t> </a:t>
            </a:r>
          </a:p>
          <a:p>
            <a:pPr marL="0" indent="0" algn="ctr">
              <a:buNone/>
            </a:pPr>
            <a:r>
              <a:rPr lang="en-GB" dirty="0">
                <a:cs typeface="Arial" panose="020B0604020202020204" pitchFamily="34" charset="0"/>
              </a:rPr>
              <a:t>Social Inclusion Officer, Participatory Budgeting</a:t>
            </a:r>
          </a:p>
          <a:p>
            <a:pPr marL="0" indent="0" algn="ctr">
              <a:buNone/>
            </a:pPr>
            <a:endParaRPr lang="en-GB" dirty="0">
              <a:cs typeface="Arial" panose="020B0604020202020204" pitchFamily="34" charset="0"/>
            </a:endParaRPr>
          </a:p>
          <a:p>
            <a:pPr marL="0" indent="0" algn="ctr">
              <a:buNone/>
            </a:pPr>
            <a:r>
              <a:rPr lang="en-GB" dirty="0">
                <a:cs typeface="Arial" panose="020B0604020202020204" pitchFamily="34" charset="0"/>
              </a:rPr>
              <a:t>Participatory Budgeting Website</a:t>
            </a:r>
          </a:p>
          <a:p>
            <a:pPr marL="0" indent="0" algn="ctr">
              <a:buNone/>
            </a:pPr>
            <a:r>
              <a:rPr lang="en-GB" dirty="0">
                <a:cs typeface="Arial" panose="020B0604020202020204" pitchFamily="34" charset="0"/>
                <a:hlinkClick r:id="rId6"/>
              </a:rPr>
              <a:t>www.PBScotland.scot</a:t>
            </a:r>
            <a:endParaRPr lang="en-GB" dirty="0">
              <a:cs typeface="Arial" panose="020B0604020202020204" pitchFamily="34" charset="0"/>
            </a:endParaRPr>
          </a:p>
          <a:p>
            <a:pPr marL="0" indent="0" algn="ctr">
              <a:buNone/>
            </a:pPr>
            <a:endParaRPr lang="en-GB" dirty="0"/>
          </a:p>
          <a:p>
            <a:pPr marL="0" indent="0" algn="ctr">
              <a:buNone/>
            </a:pPr>
            <a:endParaRPr lang="en-GB" dirty="0"/>
          </a:p>
          <a:p>
            <a:pPr marL="0" indent="0">
              <a:buNone/>
            </a:pPr>
            <a:endParaRPr lang="en-GB" dirty="0"/>
          </a:p>
        </p:txBody>
      </p:sp>
      <p:sp>
        <p:nvSpPr>
          <p:cNvPr id="4" name="Title 3"/>
          <p:cNvSpPr>
            <a:spLocks noGrp="1"/>
          </p:cNvSpPr>
          <p:nvPr>
            <p:ph type="title"/>
          </p:nvPr>
        </p:nvSpPr>
        <p:spPr>
          <a:xfrm>
            <a:off x="852377" y="189083"/>
            <a:ext cx="10514231" cy="1325870"/>
          </a:xfrm>
        </p:spPr>
        <p:txBody>
          <a:bodyPr>
            <a:normAutofit/>
          </a:bodyPr>
          <a:lstStyle/>
          <a:p>
            <a:pPr algn="ctr"/>
            <a:r>
              <a:rPr lang="en-GB" sz="3800" dirty="0">
                <a:latin typeface="+mn-lt"/>
                <a:cs typeface="Arial" panose="020B0604020202020204" pitchFamily="34" charset="0"/>
              </a:rPr>
              <a:t>Contact</a:t>
            </a:r>
          </a:p>
        </p:txBody>
      </p:sp>
      <p:sp>
        <p:nvSpPr>
          <p:cNvPr id="6" name="Rectangle 5">
            <a:extLst>
              <a:ext uri="{FF2B5EF4-FFF2-40B4-BE49-F238E27FC236}">
                <a16:creationId xmlns:a16="http://schemas.microsoft.com/office/drawing/2014/main" id="{498F3B3F-8C5F-E445-973B-E87EF079F32C}"/>
              </a:ext>
            </a:extLst>
          </p:cNvPr>
          <p:cNvSpPr/>
          <p:nvPr/>
        </p:nvSpPr>
        <p:spPr>
          <a:xfrm>
            <a:off x="4404648" y="6399112"/>
            <a:ext cx="4075544" cy="386874"/>
          </a:xfrm>
          <a:prstGeom prst="rect">
            <a:avLst/>
          </a:prstGeom>
        </p:spPr>
        <p:txBody>
          <a:bodyPr wrap="none" lIns="108810" tIns="54406" rIns="108810" bIns="54406">
            <a:spAutoFit/>
          </a:bodyPr>
          <a:lstStyle/>
          <a:p>
            <a:pPr defTabSz="1088364" eaLnBrk="1" fontAlgn="auto" hangingPunct="1">
              <a:spcBef>
                <a:spcPts val="0"/>
              </a:spcBef>
              <a:spcAft>
                <a:spcPts val="0"/>
              </a:spcAft>
            </a:pPr>
            <a:r>
              <a:rPr lang="en-GB" dirty="0">
                <a:solidFill>
                  <a:prstClr val="black"/>
                </a:solidFill>
                <a:latin typeface="Calibri" panose="020F0502020204030204"/>
                <a:hlinkClick r:id="rId7"/>
              </a:rPr>
              <a:t>www.cosla.gov.uk</a:t>
            </a:r>
            <a:r>
              <a:rPr lang="en-GB" dirty="0">
                <a:solidFill>
                  <a:prstClr val="black"/>
                </a:solidFill>
                <a:latin typeface="Calibri" panose="020F0502020204030204"/>
              </a:rPr>
              <a:t>        </a:t>
            </a:r>
            <a:r>
              <a:rPr lang="en-GB" dirty="0">
                <a:solidFill>
                  <a:prstClr val="black"/>
                </a:solidFill>
                <a:latin typeface="Calibri" panose="020F0502020204030204"/>
                <a:hlinkClick r:id="rId8"/>
              </a:rPr>
              <a:t>@</a:t>
            </a:r>
            <a:r>
              <a:rPr lang="en-GB" dirty="0" err="1">
                <a:solidFill>
                  <a:prstClr val="black"/>
                </a:solidFill>
                <a:latin typeface="Calibri" panose="020F0502020204030204"/>
                <a:hlinkClick r:id="rId8"/>
              </a:rPr>
              <a:t>cosla</a:t>
            </a:r>
            <a:r>
              <a:rPr lang="en-GB" dirty="0">
                <a:solidFill>
                  <a:prstClr val="black"/>
                </a:solidFill>
                <a:latin typeface="Calibri" panose="020F0502020204030204"/>
              </a:rPr>
              <a:t>         </a:t>
            </a:r>
            <a:r>
              <a:rPr lang="en-GB" dirty="0">
                <a:solidFill>
                  <a:prstClr val="black"/>
                </a:solidFill>
                <a:latin typeface="Calibri" panose="020F0502020204030204"/>
                <a:hlinkClick r:id="rId9"/>
              </a:rPr>
              <a:t>COSLA</a:t>
            </a:r>
            <a:endParaRPr lang="en-GB"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3D6530BC-A38E-BC47-BCFB-FE99697B78C2}"/>
              </a:ext>
            </a:extLst>
          </p:cNvPr>
          <p:cNvSpPr/>
          <p:nvPr/>
        </p:nvSpPr>
        <p:spPr>
          <a:xfrm>
            <a:off x="5975629" y="3244334"/>
            <a:ext cx="237566" cy="369332"/>
          </a:xfrm>
          <a:prstGeom prst="rect">
            <a:avLst/>
          </a:prstGeom>
        </p:spPr>
        <p:txBody>
          <a:bodyPr wrap="none">
            <a:spAutoFit/>
          </a:bodyPr>
          <a:lstStyle/>
          <a:p>
            <a:r>
              <a:rPr lang="en-GB" dirty="0">
                <a:solidFill>
                  <a:srgbClr val="000000"/>
                </a:solidFill>
                <a:latin typeface="-webkit-standard"/>
              </a:rPr>
              <a:t> </a:t>
            </a:r>
            <a:endParaRPr lang="en-US" dirty="0"/>
          </a:p>
        </p:txBody>
      </p:sp>
      <p:sp>
        <p:nvSpPr>
          <p:cNvPr id="3" name="Rectangle 2">
            <a:extLst>
              <a:ext uri="{FF2B5EF4-FFF2-40B4-BE49-F238E27FC236}">
                <a16:creationId xmlns:a16="http://schemas.microsoft.com/office/drawing/2014/main" id="{8FBCFDD6-BF71-EE4F-8A01-430D06A617EF}"/>
              </a:ext>
            </a:extLst>
          </p:cNvPr>
          <p:cNvSpPr/>
          <p:nvPr/>
        </p:nvSpPr>
        <p:spPr>
          <a:xfrm>
            <a:off x="5975629" y="3244334"/>
            <a:ext cx="237566" cy="369332"/>
          </a:xfrm>
          <a:prstGeom prst="rect">
            <a:avLst/>
          </a:prstGeom>
        </p:spPr>
        <p:txBody>
          <a:bodyPr wrap="none">
            <a:spAutoFit/>
          </a:bodyPr>
          <a:lstStyle/>
          <a:p>
            <a:r>
              <a:rPr lang="en-GB" dirty="0">
                <a:solidFill>
                  <a:srgbClr val="000000"/>
                </a:solidFill>
                <a:latin typeface="-webkit-standard"/>
              </a:rPr>
              <a:t> </a:t>
            </a:r>
            <a:endParaRPr lang="en-US" dirty="0"/>
          </a:p>
        </p:txBody>
      </p:sp>
      <p:sp>
        <p:nvSpPr>
          <p:cNvPr id="7" name="Rectangle 6">
            <a:extLst>
              <a:ext uri="{FF2B5EF4-FFF2-40B4-BE49-F238E27FC236}">
                <a16:creationId xmlns:a16="http://schemas.microsoft.com/office/drawing/2014/main" id="{3D1A052B-6C03-AB4E-AB8A-A2091C959220}"/>
              </a:ext>
            </a:extLst>
          </p:cNvPr>
          <p:cNvSpPr/>
          <p:nvPr/>
        </p:nvSpPr>
        <p:spPr>
          <a:xfrm>
            <a:off x="5975629" y="3244334"/>
            <a:ext cx="237566" cy="369332"/>
          </a:xfrm>
          <a:prstGeom prst="rect">
            <a:avLst/>
          </a:prstGeom>
        </p:spPr>
        <p:txBody>
          <a:bodyPr wrap="none">
            <a:spAutoFit/>
          </a:bodyPr>
          <a:lstStyle/>
          <a:p>
            <a:r>
              <a:rPr lang="en-GB" dirty="0">
                <a:solidFill>
                  <a:srgbClr val="000000"/>
                </a:solidFill>
                <a:latin typeface="-webkit-standard"/>
              </a:rPr>
              <a:t> </a:t>
            </a:r>
            <a:endParaRPr lang="en-US" dirty="0"/>
          </a:p>
        </p:txBody>
      </p:sp>
    </p:spTree>
    <p:extLst>
      <p:ext uri="{BB962C8B-B14F-4D97-AF65-F5344CB8AC3E}">
        <p14:creationId xmlns:p14="http://schemas.microsoft.com/office/powerpoint/2010/main" val="182369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4F48-31B4-478B-8085-9FBB766BB382}"/>
              </a:ext>
            </a:extLst>
          </p:cNvPr>
          <p:cNvSpPr>
            <a:spLocks noGrp="1"/>
          </p:cNvSpPr>
          <p:nvPr>
            <p:ph type="title"/>
          </p:nvPr>
        </p:nvSpPr>
        <p:spPr>
          <a:xfrm>
            <a:off x="766614" y="261442"/>
            <a:ext cx="7704161" cy="1485707"/>
          </a:xfrm>
        </p:spPr>
        <p:txBody>
          <a:bodyPr>
            <a:normAutofit/>
          </a:bodyPr>
          <a:lstStyle/>
          <a:p>
            <a:r>
              <a:rPr lang="en-GB" dirty="0">
                <a:latin typeface="Arial" panose="020B0604020202020204" pitchFamily="34" charset="0"/>
                <a:cs typeface="Arial" panose="020B0604020202020204" pitchFamily="34" charset="0"/>
              </a:rPr>
              <a:t>CONSUL</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A153DC-2605-4CF0-AAEC-007A1F2EED36}"/>
              </a:ext>
            </a:extLst>
          </p:cNvPr>
          <p:cNvSpPr>
            <a:spLocks noGrp="1"/>
          </p:cNvSpPr>
          <p:nvPr>
            <p:ph idx="1"/>
          </p:nvPr>
        </p:nvSpPr>
        <p:spPr>
          <a:xfrm>
            <a:off x="789229" y="1557586"/>
            <a:ext cx="10634569" cy="4896544"/>
          </a:xfrm>
        </p:spPr>
        <p:txBody>
          <a:bodyPr>
            <a:normAutofit/>
          </a:bodyPr>
          <a:lstStyle/>
          <a:p>
            <a:pPr marL="342866" indent="-342866"/>
            <a:r>
              <a:rPr lang="en-GB" sz="2400" dirty="0">
                <a:latin typeface="Arial" panose="020B0604020202020204" pitchFamily="34" charset="0"/>
                <a:cs typeface="Arial" panose="020B0604020202020204" pitchFamily="34" charset="0"/>
              </a:rPr>
              <a:t>A digital tool for citizen participation enabling open, transparent and democratic engagement between public bodies and communities</a:t>
            </a:r>
            <a:endParaRPr lang="en-US" sz="2400" dirty="0">
              <a:latin typeface="Arial" panose="020B0604020202020204" pitchFamily="34" charset="0"/>
              <a:cs typeface="Arial" panose="020B0604020202020204" pitchFamily="34" charset="0"/>
            </a:endParaRPr>
          </a:p>
          <a:p>
            <a:pPr marL="342866" indent="-342866"/>
            <a:r>
              <a:rPr lang="en-GB" sz="2400" dirty="0">
                <a:latin typeface="Arial" panose="020B0604020202020204" pitchFamily="34" charset="0"/>
                <a:cs typeface="Arial" panose="020B0604020202020204" pitchFamily="34" charset="0"/>
              </a:rPr>
              <a:t>Software developed by Madrid City Council and currently used by 100 cities in 55 countries across the world</a:t>
            </a:r>
            <a:endParaRPr lang="en-US" sz="2400" dirty="0">
              <a:latin typeface="Arial" panose="020B0604020202020204" pitchFamily="34" charset="0"/>
              <a:cs typeface="Arial" panose="020B0604020202020204" pitchFamily="34" charset="0"/>
            </a:endParaRPr>
          </a:p>
          <a:p>
            <a:pPr marL="342866" indent="-342866"/>
            <a:r>
              <a:rPr lang="en-GB" sz="2400" dirty="0">
                <a:latin typeface="Arial" panose="020B0604020202020204" pitchFamily="34" charset="0"/>
                <a:cs typeface="Arial" panose="020B0604020202020204" pitchFamily="34" charset="0"/>
              </a:rPr>
              <a:t>In Scotland 16 local authorities are signed up to CONSUL…and counting</a:t>
            </a:r>
            <a:endParaRPr lang="en-US" sz="2400" dirty="0">
              <a:latin typeface="Arial" panose="020B0604020202020204" pitchFamily="34" charset="0"/>
              <a:cs typeface="Arial" panose="020B0604020202020204" pitchFamily="34" charset="0"/>
            </a:endParaRPr>
          </a:p>
          <a:p>
            <a:pPr marL="342866" indent="-342866"/>
            <a:r>
              <a:rPr lang="en-GB" sz="2400" dirty="0">
                <a:latin typeface="Arial" panose="020B0604020202020204" pitchFamily="34" charset="0"/>
                <a:cs typeface="Arial" panose="020B0604020202020204" pitchFamily="34" charset="0"/>
              </a:rPr>
              <a:t>Five key elements:</a:t>
            </a:r>
          </a:p>
          <a:p>
            <a:pPr lvl="1"/>
            <a:r>
              <a:rPr lang="en-GB" sz="2400" dirty="0">
                <a:latin typeface="Arial" panose="020B0604020202020204" pitchFamily="34" charset="0"/>
                <a:cs typeface="Arial" panose="020B0604020202020204" pitchFamily="34" charset="0"/>
              </a:rPr>
              <a:t>Debates</a:t>
            </a:r>
          </a:p>
          <a:p>
            <a:pPr lvl="1"/>
            <a:r>
              <a:rPr lang="en-GB" sz="2400" dirty="0">
                <a:latin typeface="Arial" panose="020B0604020202020204" pitchFamily="34" charset="0"/>
                <a:cs typeface="Arial" panose="020B0604020202020204" pitchFamily="34" charset="0"/>
              </a:rPr>
              <a:t>Proposals</a:t>
            </a:r>
          </a:p>
          <a:p>
            <a:pPr lvl="1"/>
            <a:r>
              <a:rPr lang="en-GB" sz="2400" dirty="0">
                <a:latin typeface="Arial" panose="020B0604020202020204" pitchFamily="34" charset="0"/>
                <a:cs typeface="Arial" panose="020B0604020202020204" pitchFamily="34" charset="0"/>
              </a:rPr>
              <a:t>Voting</a:t>
            </a:r>
          </a:p>
          <a:p>
            <a:pPr lvl="1"/>
            <a:r>
              <a:rPr lang="en-GB" sz="2400" dirty="0">
                <a:latin typeface="Arial" panose="020B0604020202020204" pitchFamily="34" charset="0"/>
                <a:cs typeface="Arial" panose="020B0604020202020204" pitchFamily="34" charset="0"/>
              </a:rPr>
              <a:t>Collaborative Legislation</a:t>
            </a:r>
          </a:p>
          <a:p>
            <a:pPr lvl="1"/>
            <a:r>
              <a:rPr lang="en-GB" sz="2400" dirty="0">
                <a:latin typeface="Arial" panose="020B0604020202020204" pitchFamily="34" charset="0"/>
                <a:cs typeface="Arial" panose="020B0604020202020204" pitchFamily="34" charset="0"/>
              </a:rPr>
              <a:t>Participatory Budgeting</a:t>
            </a:r>
          </a:p>
          <a:p>
            <a:pPr lvl="1"/>
            <a:endParaRPr lang="en-GB" sz="1400" dirty="0"/>
          </a:p>
          <a:p>
            <a:pPr marL="342866" lvl="1" indent="-342866">
              <a:buFont typeface="Wingdings" panose="05000000000000000000" pitchFamily="2" charset="2"/>
              <a:buChar char="§"/>
            </a:pPr>
            <a:endParaRPr lang="en-GB" sz="1400" dirty="0"/>
          </a:p>
          <a:p>
            <a:pPr marL="530299" lvl="1" indent="0">
              <a:buNone/>
            </a:pPr>
            <a:endParaRPr lang="en-GB" sz="1400" dirty="0"/>
          </a:p>
          <a:p>
            <a:pPr lvl="1"/>
            <a:endParaRPr lang="en-GB" sz="1400" dirty="0"/>
          </a:p>
          <a:p>
            <a:pPr marL="530299" lvl="1" indent="0">
              <a:buNone/>
            </a:pPr>
            <a:endParaRPr lang="en-GB" sz="1400" dirty="0"/>
          </a:p>
        </p:txBody>
      </p:sp>
    </p:spTree>
    <p:extLst>
      <p:ext uri="{BB962C8B-B14F-4D97-AF65-F5344CB8AC3E}">
        <p14:creationId xmlns:p14="http://schemas.microsoft.com/office/powerpoint/2010/main" val="271991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1993-7C2A-4A12-A9C7-1767E925323E}"/>
              </a:ext>
            </a:extLst>
          </p:cNvPr>
          <p:cNvSpPr>
            <a:spLocks noGrp="1"/>
          </p:cNvSpPr>
          <p:nvPr>
            <p:ph type="title"/>
          </p:nvPr>
        </p:nvSpPr>
        <p:spPr>
          <a:xfrm>
            <a:off x="849127" y="301085"/>
            <a:ext cx="10492158" cy="1485707"/>
          </a:xfrm>
        </p:spPr>
        <p:txBody>
          <a:bodyPr>
            <a:normAutofit/>
          </a:bodyPr>
          <a:lstStyle/>
          <a:p>
            <a:r>
              <a:rPr lang="en-GB" dirty="0">
                <a:latin typeface="Arial" panose="020B0604020202020204" pitchFamily="34" charset="0"/>
                <a:cs typeface="Arial" panose="020B0604020202020204" pitchFamily="34" charset="0"/>
              </a:rPr>
              <a:t>Debates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B6F1833-DFE6-4605-B6E1-4CEB96B5D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26" y="1413569"/>
            <a:ext cx="9566559" cy="4878945"/>
          </a:xfrm>
          <a:prstGeom prst="rect">
            <a:avLst/>
          </a:prstGeom>
        </p:spPr>
      </p:pic>
    </p:spTree>
    <p:extLst>
      <p:ext uri="{BB962C8B-B14F-4D97-AF65-F5344CB8AC3E}">
        <p14:creationId xmlns:p14="http://schemas.microsoft.com/office/powerpoint/2010/main" val="373967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02EF-1BAD-493E-8A26-948870B5055B}"/>
              </a:ext>
            </a:extLst>
          </p:cNvPr>
          <p:cNvSpPr>
            <a:spLocks noGrp="1"/>
          </p:cNvSpPr>
          <p:nvPr>
            <p:ph type="title"/>
          </p:nvPr>
        </p:nvSpPr>
        <p:spPr>
          <a:xfrm>
            <a:off x="550590" y="158020"/>
            <a:ext cx="10492158" cy="1485707"/>
          </a:xfrm>
        </p:spPr>
        <p:txBody>
          <a:bodyPr>
            <a:normAutofit/>
          </a:bodyPr>
          <a:lstStyle/>
          <a:p>
            <a:r>
              <a:rPr lang="en-GB" dirty="0">
                <a:latin typeface="Arial" panose="020B0604020202020204" pitchFamily="34" charset="0"/>
                <a:cs typeface="Arial" panose="020B0604020202020204" pitchFamily="34" charset="0"/>
              </a:rPr>
              <a:t>Proposals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5141FC-8570-419B-B7CC-388577176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22" y="1341562"/>
            <a:ext cx="9361040" cy="4867740"/>
          </a:xfrm>
          <a:prstGeom prst="rect">
            <a:avLst/>
          </a:prstGeom>
        </p:spPr>
      </p:pic>
    </p:spTree>
    <p:extLst>
      <p:ext uri="{BB962C8B-B14F-4D97-AF65-F5344CB8AC3E}">
        <p14:creationId xmlns:p14="http://schemas.microsoft.com/office/powerpoint/2010/main" val="282963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974A-4BED-4AB0-B30E-F9A0BEA724E7}"/>
              </a:ext>
            </a:extLst>
          </p:cNvPr>
          <p:cNvSpPr>
            <a:spLocks noGrp="1"/>
          </p:cNvSpPr>
          <p:nvPr>
            <p:ph type="title"/>
          </p:nvPr>
        </p:nvSpPr>
        <p:spPr>
          <a:xfrm>
            <a:off x="645322" y="210076"/>
            <a:ext cx="9599950" cy="1485707"/>
          </a:xfrm>
        </p:spPr>
        <p:txBody>
          <a:bodyPr/>
          <a:lstStyle/>
          <a:p>
            <a:r>
              <a:rPr lang="en-GB" dirty="0">
                <a:latin typeface="Arial" panose="020B0604020202020204" pitchFamily="34" charset="0"/>
                <a:cs typeface="Arial" panose="020B0604020202020204" pitchFamily="34" charset="0"/>
              </a:rPr>
              <a:t>Voting</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7F675A-6050-49C7-8988-E9A0D4F44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967" y="3391696"/>
            <a:ext cx="30479" cy="76197"/>
          </a:xfrm>
          <a:prstGeom prst="rect">
            <a:avLst/>
          </a:prstGeom>
        </p:spPr>
      </p:pic>
      <p:pic>
        <p:nvPicPr>
          <p:cNvPr id="7" name="Picture 6">
            <a:extLst>
              <a:ext uri="{FF2B5EF4-FFF2-40B4-BE49-F238E27FC236}">
                <a16:creationId xmlns:a16="http://schemas.microsoft.com/office/drawing/2014/main" id="{475EB40B-6EEB-4E12-8E1A-0333E7032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97" y="1485577"/>
            <a:ext cx="10272583" cy="4784031"/>
          </a:xfrm>
          <a:prstGeom prst="rect">
            <a:avLst/>
          </a:prstGeom>
        </p:spPr>
      </p:pic>
    </p:spTree>
    <p:extLst>
      <p:ext uri="{BB962C8B-B14F-4D97-AF65-F5344CB8AC3E}">
        <p14:creationId xmlns:p14="http://schemas.microsoft.com/office/powerpoint/2010/main" val="265744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01DE-7FF5-4D47-9FB8-2C8885454204}"/>
              </a:ext>
            </a:extLst>
          </p:cNvPr>
          <p:cNvSpPr>
            <a:spLocks noGrp="1"/>
          </p:cNvSpPr>
          <p:nvPr>
            <p:ph type="title"/>
          </p:nvPr>
        </p:nvSpPr>
        <p:spPr>
          <a:xfrm>
            <a:off x="318264" y="261442"/>
            <a:ext cx="10492158" cy="1485707"/>
          </a:xfrm>
        </p:spPr>
        <p:txBody>
          <a:bodyPr>
            <a:normAutofit/>
          </a:bodyPr>
          <a:lstStyle/>
          <a:p>
            <a:r>
              <a:rPr lang="en-GB" dirty="0">
                <a:latin typeface="Arial" panose="020B0604020202020204" pitchFamily="34" charset="0"/>
                <a:cs typeface="Arial" panose="020B0604020202020204" pitchFamily="34" charset="0"/>
              </a:rPr>
              <a:t>Collaborative Legislation</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E74465A-0AB7-41CE-87B3-8373DF04E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06" y="1485578"/>
            <a:ext cx="10297144" cy="4677313"/>
          </a:xfrm>
          <a:prstGeom prst="rect">
            <a:avLst/>
          </a:prstGeom>
        </p:spPr>
      </p:pic>
    </p:spTree>
    <p:extLst>
      <p:ext uri="{BB962C8B-B14F-4D97-AF65-F5344CB8AC3E}">
        <p14:creationId xmlns:p14="http://schemas.microsoft.com/office/powerpoint/2010/main" val="419453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C168-2720-46E2-B921-91E2AECD9EA2}"/>
              </a:ext>
            </a:extLst>
          </p:cNvPr>
          <p:cNvSpPr>
            <a:spLocks noGrp="1"/>
          </p:cNvSpPr>
          <p:nvPr>
            <p:ph type="title"/>
          </p:nvPr>
        </p:nvSpPr>
        <p:spPr>
          <a:xfrm>
            <a:off x="334566" y="405458"/>
            <a:ext cx="10514231" cy="1325870"/>
          </a:xfrm>
        </p:spPr>
        <p:txBody>
          <a:bodyPr/>
          <a:lstStyle/>
          <a:p>
            <a:r>
              <a:rPr lang="en-GB" dirty="0"/>
              <a:t>Participatory Budgeting</a:t>
            </a:r>
            <a:endParaRPr lang="en-US" dirty="0"/>
          </a:p>
        </p:txBody>
      </p:sp>
      <p:pic>
        <p:nvPicPr>
          <p:cNvPr id="6" name="Content Placeholder 4">
            <a:extLst>
              <a:ext uri="{FF2B5EF4-FFF2-40B4-BE49-F238E27FC236}">
                <a16:creationId xmlns:a16="http://schemas.microsoft.com/office/drawing/2014/main" id="{F0FC4EB4-6ACB-CE48-A991-4149358521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6614" y="1413570"/>
            <a:ext cx="9649072" cy="4742090"/>
          </a:xfrm>
        </p:spPr>
      </p:pic>
    </p:spTree>
    <p:extLst>
      <p:ext uri="{BB962C8B-B14F-4D97-AF65-F5344CB8AC3E}">
        <p14:creationId xmlns:p14="http://schemas.microsoft.com/office/powerpoint/2010/main" val="100536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F8A0-A9A4-4A6E-A419-6FB69FA86773}"/>
              </a:ext>
            </a:extLst>
          </p:cNvPr>
          <p:cNvSpPr>
            <a:spLocks noGrp="1"/>
          </p:cNvSpPr>
          <p:nvPr>
            <p:ph type="title"/>
          </p:nvPr>
        </p:nvSpPr>
        <p:spPr/>
        <p:txBody>
          <a:bodyPr>
            <a:normAutofit fontScale="90000"/>
          </a:bodyPr>
          <a:lstStyle/>
          <a:p>
            <a:r>
              <a:rPr lang="en-GB" dirty="0"/>
              <a:t>And finally…</a:t>
            </a:r>
            <a:br>
              <a:rPr lang="en-GB" dirty="0"/>
            </a:br>
            <a:endParaRPr lang="en-US" dirty="0"/>
          </a:p>
        </p:txBody>
      </p:sp>
      <p:sp>
        <p:nvSpPr>
          <p:cNvPr id="3" name="Content Placeholder 2">
            <a:extLst>
              <a:ext uri="{FF2B5EF4-FFF2-40B4-BE49-F238E27FC236}">
                <a16:creationId xmlns:a16="http://schemas.microsoft.com/office/drawing/2014/main" id="{0734312F-DB8D-414A-8A07-12E7AA9EF538}"/>
              </a:ext>
            </a:extLst>
          </p:cNvPr>
          <p:cNvSpPr>
            <a:spLocks noGrp="1"/>
          </p:cNvSpPr>
          <p:nvPr>
            <p:ph idx="1"/>
          </p:nvPr>
        </p:nvSpPr>
        <p:spPr>
          <a:xfrm>
            <a:off x="1295231" y="1639327"/>
            <a:ext cx="10267190" cy="4724940"/>
          </a:xfrm>
        </p:spPr>
        <p:txBody>
          <a:bodyPr>
            <a:normAutofit/>
          </a:bodyPr>
          <a:lstStyle/>
          <a:p>
            <a:r>
              <a:rPr lang="en-GB" dirty="0"/>
              <a:t>CONSUL can and does enhance ‘face to face’ engagement rather than replace it</a:t>
            </a:r>
          </a:p>
          <a:p>
            <a:r>
              <a:rPr lang="en-GB" dirty="0"/>
              <a:t>Allows for consistent, open and transparent engagement and communication between citizens and local authorities through all elements</a:t>
            </a:r>
          </a:p>
          <a:p>
            <a:r>
              <a:rPr lang="en-GB" dirty="0"/>
              <a:t>Can be tailored to meet the needs of local authorities and its communities…all parts of the site don’t need to be ‘switched on’ at once</a:t>
            </a:r>
          </a:p>
          <a:p>
            <a:endParaRPr lang="en-GB" dirty="0"/>
          </a:p>
        </p:txBody>
      </p:sp>
    </p:spTree>
    <p:extLst>
      <p:ext uri="{BB962C8B-B14F-4D97-AF65-F5344CB8AC3E}">
        <p14:creationId xmlns:p14="http://schemas.microsoft.com/office/powerpoint/2010/main" val="165665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B314-BDFD-4E91-85DF-D9F220F6371C}"/>
              </a:ext>
            </a:extLst>
          </p:cNvPr>
          <p:cNvSpPr>
            <a:spLocks noGrp="1"/>
          </p:cNvSpPr>
          <p:nvPr>
            <p:ph type="title"/>
          </p:nvPr>
        </p:nvSpPr>
        <p:spPr/>
        <p:txBody>
          <a:bodyPr/>
          <a:lstStyle/>
          <a:p>
            <a:r>
              <a:rPr lang="en-GB" dirty="0"/>
              <a:t>Further information</a:t>
            </a:r>
            <a:endParaRPr lang="en-US" dirty="0"/>
          </a:p>
        </p:txBody>
      </p:sp>
      <p:sp>
        <p:nvSpPr>
          <p:cNvPr id="3" name="Content Placeholder 2">
            <a:extLst>
              <a:ext uri="{FF2B5EF4-FFF2-40B4-BE49-F238E27FC236}">
                <a16:creationId xmlns:a16="http://schemas.microsoft.com/office/drawing/2014/main" id="{33497990-3992-4AF5-883E-120FEE286D6D}"/>
              </a:ext>
            </a:extLst>
          </p:cNvPr>
          <p:cNvSpPr>
            <a:spLocks noGrp="1"/>
          </p:cNvSpPr>
          <p:nvPr>
            <p:ph idx="1"/>
          </p:nvPr>
        </p:nvSpPr>
        <p:spPr/>
        <p:txBody>
          <a:bodyPr/>
          <a:lstStyle/>
          <a:p>
            <a:r>
              <a:rPr lang="en-US" dirty="0">
                <a:hlinkClick r:id="rId2"/>
              </a:rPr>
              <a:t>https://decide.madrid.es/</a:t>
            </a:r>
            <a:r>
              <a:rPr lang="en-US" dirty="0"/>
              <a:t> (website used for presentation)</a:t>
            </a:r>
          </a:p>
          <a:p>
            <a:r>
              <a:rPr lang="en-GB" dirty="0">
                <a:hlinkClick r:id="rId3"/>
              </a:rPr>
              <a:t>www.consulproject.org</a:t>
            </a:r>
            <a:r>
              <a:rPr lang="en-GB" dirty="0"/>
              <a:t> (for further information on the platform and web links for other CONSUL sites) </a:t>
            </a:r>
            <a:endParaRPr lang="en-US" dirty="0"/>
          </a:p>
        </p:txBody>
      </p:sp>
      <p:sp>
        <p:nvSpPr>
          <p:cNvPr id="4" name="Footer Placeholder 3">
            <a:extLst>
              <a:ext uri="{FF2B5EF4-FFF2-40B4-BE49-F238E27FC236}">
                <a16:creationId xmlns:a16="http://schemas.microsoft.com/office/drawing/2014/main" id="{4FFBB087-9DF1-4BFE-B7D6-AEC04A4BE193}"/>
              </a:ext>
            </a:extLst>
          </p:cNvPr>
          <p:cNvSpPr>
            <a:spLocks noGrp="1"/>
          </p:cNvSpPr>
          <p:nvPr>
            <p:ph type="ftr" sz="quarter" idx="11"/>
          </p:nvPr>
        </p:nvSpPr>
        <p:spPr/>
        <p:txBody>
          <a:bodyPr/>
          <a:lstStyle/>
          <a:p>
            <a:r>
              <a:rPr lang="en-GB">
                <a:solidFill>
                  <a:prstClr val="black">
                    <a:lumMod val="85000"/>
                    <a:lumOff val="15000"/>
                  </a:prstClr>
                </a:solidFill>
              </a:rPr>
              <a:t>www.cosla.gov.uk         @cosla        CofSLA</a:t>
            </a:r>
          </a:p>
        </p:txBody>
      </p:sp>
    </p:spTree>
    <p:extLst>
      <p:ext uri="{BB962C8B-B14F-4D97-AF65-F5344CB8AC3E}">
        <p14:creationId xmlns:p14="http://schemas.microsoft.com/office/powerpoint/2010/main" val="27584912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C826583-5ABB-4462-8D98-D184EB035215}" vid="{A6F37780-D021-4B17-ADCA-9F2B75693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19664</TotalTime>
  <Words>612</Words>
  <Application>Microsoft Office PowerPoint</Application>
  <PresentationFormat>Custom</PresentationFormat>
  <Paragraphs>90</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-webkit-standard</vt:lpstr>
      <vt:lpstr>Wingdings</vt:lpstr>
      <vt:lpstr>1_Office Theme</vt:lpstr>
      <vt:lpstr>Scottish Digital Pilot   </vt:lpstr>
      <vt:lpstr>CONSUL</vt:lpstr>
      <vt:lpstr>Debates</vt:lpstr>
      <vt:lpstr>Proposals</vt:lpstr>
      <vt:lpstr>Voting</vt:lpstr>
      <vt:lpstr>Collaborative Legislation</vt:lpstr>
      <vt:lpstr>Participatory Budgeting</vt:lpstr>
      <vt:lpstr>And finally… </vt:lpstr>
      <vt:lpstr>Further information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Mainstreaming  Participatory Budgeting</dc:title>
  <dc:creator>Alan</dc:creator>
  <cp:lastModifiedBy>Sam Jordan</cp:lastModifiedBy>
  <cp:revision>229</cp:revision>
  <dcterms:created xsi:type="dcterms:W3CDTF">2011-03-08T15:50:10Z</dcterms:created>
  <dcterms:modified xsi:type="dcterms:W3CDTF">2019-03-26T16:31:50Z</dcterms:modified>
</cp:coreProperties>
</file>